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19.JPG" ContentType="image/jpeg"/>
  <Override PartName="/ppt/media/image2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7">
  <p:sldMasterIdLst>
    <p:sldMasterId id="2147483648" r:id="rId1"/>
  </p:sldMasterIdLst>
  <p:sldIdLst>
    <p:sldId id="256" r:id="rId2"/>
    <p:sldId id="260" r:id="rId3"/>
    <p:sldId id="257" r:id="rId4"/>
    <p:sldId id="259"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2" r:id="rId18"/>
  </p:sldIdLst>
  <p:sldSz cx="9144000" cy="6858000" type="screen4x3"/>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1382" y="5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Diapositiva titolo">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r>
              <a:rPr lang="it-IT"/>
              <a:t>Fare clic per modificare lo stile del titolo dello schema</a:t>
            </a:r>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r>
              <a:rPr lang="it-IT"/>
              <a:t>Fare clic per modificare lo stile del sottotitolo dello schema</a:t>
            </a:r>
            <a:endParaRP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it-IT"/>
              <a:t>Fare clic per modificare gli stili del testo dello schema</a:t>
            </a: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ue contenuti">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5" name="Holder 5"/>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olo titol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Vuota">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859536"/>
          </a:xfrm>
          <a:prstGeom prst="rect">
            <a:avLst/>
          </a:prstGeom>
          <a:blipFill>
            <a:blip r:embed="rId7" cstate="print"/>
            <a:stretch>
              <a:fillRect/>
            </a:stretch>
          </a:blipFill>
        </p:spPr>
        <p:txBody>
          <a:bodyPr wrap="square" lIns="0" tIns="0" rIns="0" bIns="0" rtlCol="0"/>
          <a:lstStyle/>
          <a:p>
            <a:endParaRPr dirty="0"/>
          </a:p>
        </p:txBody>
      </p:sp>
      <p:sp>
        <p:nvSpPr>
          <p:cNvPr id="17" name="bg object 17"/>
          <p:cNvSpPr/>
          <p:nvPr/>
        </p:nvSpPr>
        <p:spPr>
          <a:xfrm>
            <a:off x="0" y="6578079"/>
            <a:ext cx="9144000" cy="279917"/>
          </a:xfrm>
          <a:prstGeom prst="rect">
            <a:avLst/>
          </a:prstGeom>
          <a:blipFill>
            <a:blip r:embed="rId8" cstate="print"/>
            <a:stretch>
              <a:fillRect/>
            </a:stretch>
          </a:blipFill>
        </p:spPr>
        <p:txBody>
          <a:bodyPr wrap="square" lIns="0" tIns="0" rIns="0" bIns="0" rtlCol="0"/>
          <a:lstStyle/>
          <a:p>
            <a:endParaRPr dirty="0"/>
          </a:p>
        </p:txBody>
      </p:sp>
      <p:sp>
        <p:nvSpPr>
          <p:cNvPr id="18" name="bg object 18"/>
          <p:cNvSpPr/>
          <p:nvPr/>
        </p:nvSpPr>
        <p:spPr>
          <a:xfrm>
            <a:off x="0" y="6580631"/>
            <a:ext cx="781812" cy="277366"/>
          </a:xfrm>
          <a:prstGeom prst="rect">
            <a:avLst/>
          </a:prstGeom>
          <a:blipFill>
            <a:blip r:embed="rId9" cstate="print"/>
            <a:stretch>
              <a:fillRect/>
            </a:stretch>
          </a:blipFill>
        </p:spPr>
        <p:txBody>
          <a:bodyPr wrap="square" lIns="0" tIns="0" rIns="0" bIns="0" rtlCol="0"/>
          <a:lstStyle/>
          <a:p>
            <a:endParaRPr dirty="0"/>
          </a:p>
        </p:txBody>
      </p:sp>
      <p:sp>
        <p:nvSpPr>
          <p:cNvPr id="2" name="Holder 2"/>
          <p:cNvSpPr>
            <a:spLocks noGrp="1"/>
          </p:cNvSpPr>
          <p:nvPr>
            <p:ph type="title"/>
          </p:nvPr>
        </p:nvSpPr>
        <p:spPr>
          <a:xfrm>
            <a:off x="6190984" y="909982"/>
            <a:ext cx="1400809" cy="438150"/>
          </a:xfrm>
          <a:prstGeom prst="rect">
            <a:avLst/>
          </a:prstGeom>
        </p:spPr>
        <p:txBody>
          <a:bodyPr wrap="square" lIns="0" tIns="0" rIns="0" bIns="0">
            <a:spAutoFit/>
          </a:bodyPr>
          <a:lstStyle>
            <a:lvl1pPr>
              <a:defRPr sz="2550" b="0" i="1">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04800" y="1822704"/>
            <a:ext cx="8534400" cy="1391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156512" y="6612832"/>
            <a:ext cx="3487420" cy="167004"/>
          </a:xfrm>
          <a:prstGeom prst="rect">
            <a:avLst/>
          </a:prstGeom>
        </p:spPr>
        <p:txBody>
          <a:bodyPr wrap="square" lIns="0" tIns="0" rIns="0" bIns="0">
            <a:spAutoFit/>
          </a:bodyPr>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2/11/2020</a:t>
            </a:fld>
            <a:endParaRPr lang="en-US"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avi"/><Relationship Id="rId7" Type="http://schemas.openxmlformats.org/officeDocument/2006/relationships/image" Target="../media/image23.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7.gif"/><Relationship Id="rId5" Type="http://schemas.openxmlformats.org/officeDocument/2006/relationships/slideLayout" Target="../slideLayouts/slideLayout4.xml"/><Relationship Id="rId4" Type="http://schemas.openxmlformats.org/officeDocument/2006/relationships/video" Target="../media/media2.avi"/></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7.gif"/><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27.png"/><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gi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gif"/><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a16="http://schemas.microsoft.com/office/drawing/2014/main"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a16="http://schemas.microsoft.com/office/drawing/2014/main"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14" name="object 7">
            <a:extLst>
              <a:ext uri="{FF2B5EF4-FFF2-40B4-BE49-F238E27FC236}">
                <a16:creationId xmlns:a16="http://schemas.microsoft.com/office/drawing/2014/main" id="{61970CB6-E15B-4F2A-A0B3-ED6623AB13D5}"/>
              </a:ext>
            </a:extLst>
          </p:cNvPr>
          <p:cNvSpPr txBox="1"/>
          <p:nvPr/>
        </p:nvSpPr>
        <p:spPr>
          <a:xfrm>
            <a:off x="658469" y="4028059"/>
            <a:ext cx="8118475" cy="2555875"/>
          </a:xfrm>
          <a:prstGeom prst="rect">
            <a:avLst/>
          </a:prstGeom>
        </p:spPr>
        <p:txBody>
          <a:bodyPr vert="horz" wrap="square" lIns="0" tIns="12700" rIns="0" bIns="0" rtlCol="0">
            <a:spAutoFit/>
          </a:bodyPr>
          <a:lstStyle/>
          <a:p>
            <a:pPr marL="20955">
              <a:lnSpc>
                <a:spcPts val="2385"/>
              </a:lnSpc>
              <a:spcBef>
                <a:spcPts val="100"/>
              </a:spcBef>
            </a:pPr>
            <a:r>
              <a:rPr lang="it-IT" sz="2000" b="1" spc="-125" dirty="0">
                <a:solidFill>
                  <a:srgbClr val="FFFFFF"/>
                </a:solidFill>
                <a:latin typeface="Trebuchet MS"/>
                <a:cs typeface="Trebuchet MS"/>
              </a:rPr>
              <a:t>Image Analysis and Computer Vision Project (IACV)</a:t>
            </a:r>
            <a:endParaRPr sz="2000" dirty="0">
              <a:latin typeface="Trebuchet MS"/>
              <a:cs typeface="Trebuchet MS"/>
            </a:endParaRPr>
          </a:p>
          <a:p>
            <a:pPr marL="20955">
              <a:lnSpc>
                <a:spcPts val="3345"/>
              </a:lnSpc>
            </a:pPr>
            <a:r>
              <a:rPr lang="it-IT" sz="2800" b="1" spc="-155" dirty="0">
                <a:solidFill>
                  <a:srgbClr val="FFFFFF"/>
                </a:solidFill>
                <a:latin typeface="Trebuchet MS"/>
                <a:cs typeface="Trebuchet MS"/>
              </a:rPr>
              <a:t>EYE TRACKING AND GAZE ESTIMATION</a:t>
            </a:r>
            <a:endParaRPr sz="2800" dirty="0">
              <a:latin typeface="Trebuchet MS"/>
              <a:cs typeface="Trebuchet MS"/>
            </a:endParaRPr>
          </a:p>
          <a:p>
            <a:pPr>
              <a:lnSpc>
                <a:spcPct val="100000"/>
              </a:lnSpc>
              <a:spcBef>
                <a:spcPts val="45"/>
              </a:spcBef>
            </a:pPr>
            <a:endParaRPr sz="2700" dirty="0">
              <a:latin typeface="Trebuchet MS"/>
              <a:cs typeface="Trebuchet MS"/>
            </a:endParaRPr>
          </a:p>
          <a:p>
            <a:pPr marL="12700">
              <a:lnSpc>
                <a:spcPct val="100000"/>
              </a:lnSpc>
            </a:pPr>
            <a:r>
              <a:rPr sz="2200" spc="-195" dirty="0">
                <a:solidFill>
                  <a:srgbClr val="FFFFFF"/>
                </a:solidFill>
                <a:latin typeface="Trebuchet MS"/>
                <a:cs typeface="Trebuchet MS"/>
              </a:rPr>
              <a:t>AY</a:t>
            </a:r>
            <a:r>
              <a:rPr sz="2200" spc="-120" dirty="0">
                <a:solidFill>
                  <a:srgbClr val="FFFFFF"/>
                </a:solidFill>
                <a:latin typeface="Trebuchet MS"/>
                <a:cs typeface="Trebuchet MS"/>
              </a:rPr>
              <a:t> </a:t>
            </a:r>
            <a:r>
              <a:rPr sz="2200" spc="60" dirty="0">
                <a:solidFill>
                  <a:srgbClr val="FFFFFF"/>
                </a:solidFill>
                <a:latin typeface="Trebuchet MS"/>
                <a:cs typeface="Trebuchet MS"/>
              </a:rPr>
              <a:t>201</a:t>
            </a:r>
            <a:r>
              <a:rPr lang="it-IT" sz="2200" spc="60" dirty="0">
                <a:solidFill>
                  <a:srgbClr val="FFFFFF"/>
                </a:solidFill>
                <a:latin typeface="Trebuchet MS"/>
                <a:cs typeface="Trebuchet MS"/>
              </a:rPr>
              <a:t>9</a:t>
            </a:r>
            <a:r>
              <a:rPr sz="2200" spc="60" dirty="0">
                <a:solidFill>
                  <a:srgbClr val="FFFFFF"/>
                </a:solidFill>
                <a:latin typeface="Trebuchet MS"/>
                <a:cs typeface="Trebuchet MS"/>
              </a:rPr>
              <a:t>-20</a:t>
            </a:r>
            <a:r>
              <a:rPr lang="it-IT" sz="2200" spc="60" dirty="0">
                <a:solidFill>
                  <a:srgbClr val="FFFFFF"/>
                </a:solidFill>
                <a:latin typeface="Trebuchet MS"/>
                <a:cs typeface="Trebuchet MS"/>
              </a:rPr>
              <a:t>20</a:t>
            </a:r>
            <a:endParaRPr sz="2200" dirty="0">
              <a:latin typeface="Trebuchet MS"/>
              <a:cs typeface="Trebuchet MS"/>
            </a:endParaRPr>
          </a:p>
          <a:p>
            <a:pPr>
              <a:lnSpc>
                <a:spcPct val="100000"/>
              </a:lnSpc>
              <a:spcBef>
                <a:spcPts val="20"/>
              </a:spcBef>
            </a:pPr>
            <a:endParaRPr sz="3100" dirty="0">
              <a:latin typeface="Trebuchet MS"/>
              <a:cs typeface="Trebuchet MS"/>
            </a:endParaRPr>
          </a:p>
          <a:p>
            <a:pPr marR="5715" algn="r">
              <a:lnSpc>
                <a:spcPct val="100000"/>
              </a:lnSpc>
            </a:pPr>
            <a:r>
              <a:rPr lang="it-IT" spc="-105" dirty="0">
                <a:solidFill>
                  <a:srgbClr val="FFFFFF"/>
                </a:solidFill>
                <a:latin typeface="Trebuchet MS"/>
                <a:cs typeface="Trebuchet MS"/>
              </a:rPr>
              <a:t>Pasquale Enrico Cortese </a:t>
            </a:r>
            <a:r>
              <a:rPr sz="1800" spc="-70" dirty="0">
                <a:solidFill>
                  <a:srgbClr val="FFFFFF"/>
                </a:solidFill>
                <a:latin typeface="Trebuchet MS"/>
                <a:cs typeface="Trebuchet MS"/>
              </a:rPr>
              <a:t>(</a:t>
            </a:r>
            <a:r>
              <a:rPr lang="it-IT" sz="1800" spc="-70" dirty="0">
                <a:solidFill>
                  <a:srgbClr val="FFFFFF"/>
                </a:solidFill>
                <a:latin typeface="Trebuchet MS"/>
                <a:cs typeface="Trebuchet MS"/>
              </a:rPr>
              <a:t>903147</a:t>
            </a:r>
            <a:r>
              <a:rPr sz="1800" spc="-70" dirty="0">
                <a:solidFill>
                  <a:srgbClr val="FFFFFF"/>
                </a:solidFill>
                <a:latin typeface="Trebuchet MS"/>
                <a:cs typeface="Trebuchet MS"/>
              </a:rPr>
              <a:t>)</a:t>
            </a:r>
            <a:endParaRPr sz="1800" dirty="0">
              <a:latin typeface="Trebuchet MS"/>
              <a:cs typeface="Trebuchet MS"/>
            </a:endParaRPr>
          </a:p>
          <a:p>
            <a:pPr marR="5080" algn="r">
              <a:lnSpc>
                <a:spcPct val="100000"/>
              </a:lnSpc>
              <a:spcBef>
                <a:spcPts val="434"/>
              </a:spcBef>
            </a:pPr>
            <a:r>
              <a:rPr lang="it-IT" spc="-40" dirty="0">
                <a:solidFill>
                  <a:srgbClr val="FFFFFF"/>
                </a:solidFill>
                <a:latin typeface="Trebuchet MS"/>
                <a:cs typeface="Trebuchet MS"/>
              </a:rPr>
              <a:t>p</a:t>
            </a:r>
            <a:r>
              <a:rPr lang="it-IT" sz="1800" spc="-40" dirty="0">
                <a:solidFill>
                  <a:srgbClr val="FFFFFF"/>
                </a:solidFill>
                <a:latin typeface="Trebuchet MS"/>
                <a:cs typeface="Trebuchet MS"/>
              </a:rPr>
              <a:t>asqualeenrico.cortese@mail.polimi.it</a:t>
            </a:r>
            <a:endParaRPr sz="18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Gaze </a:t>
            </a:r>
            <a:r>
              <a:rPr lang="it-IT" sz="2000" b="1" i="0" dirty="0" err="1">
                <a:solidFill>
                  <a:srgbClr val="003E6D"/>
                </a:solidFill>
                <a:latin typeface="Arial"/>
                <a:cs typeface="Arial"/>
              </a:rPr>
              <a:t>estimation</a:t>
            </a:r>
            <a:r>
              <a:rPr lang="it-IT" sz="2000" b="1" i="0" dirty="0">
                <a:solidFill>
                  <a:srgbClr val="003E6D"/>
                </a:solidFill>
                <a:latin typeface="Arial"/>
                <a:cs typeface="Arial"/>
              </a:rPr>
              <a:t> – the model</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262E62B2-C21C-4DE2-A228-CEC53BC79DA5}"/>
                  </a:ext>
                </a:extLst>
              </p:cNvPr>
              <p:cNvSpPr/>
              <p:nvPr/>
            </p:nvSpPr>
            <p:spPr>
              <a:xfrm>
                <a:off x="1160672" y="1733324"/>
                <a:ext cx="6966520" cy="787652"/>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𝑌</m:t>
                          </m:r>
                        </m:e>
                        <m:sub>
                          <m:r>
                            <a:rPr lang="en-US" i="1">
                              <a:latin typeface="Cambria Math" panose="02040503050406030204" pitchFamily="18" charset="0"/>
                              <a:ea typeface="Calibri" panose="020F0502020204030204" pitchFamily="34" charset="0"/>
                              <a:cs typeface="Times New Roman" panose="02020603050405020304" pitchFamily="18" charset="0"/>
                            </a:rPr>
                            <m:t>h</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4</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4</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5</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5</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h</m:t>
                              </m:r>
                            </m:e>
                            <m:sub>
                              <m:r>
                                <a:rPr lang="en-US" i="1">
                                  <a:latin typeface="Cambria Math" panose="02040503050406030204" pitchFamily="18" charset="0"/>
                                  <a:ea typeface="Calibri" panose="020F0502020204030204" pitchFamily="34" charset="0"/>
                                  <a:cs typeface="Times New Roman" panose="02020603050405020304" pitchFamily="18" charset="0"/>
                                </a:rPr>
                                <m:t>6</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6</m:t>
                          </m:r>
                        </m:sub>
                      </m:sSub>
                    </m:oMath>
                  </m:oMathPara>
                </a14:m>
                <a:endParaRPr lang="it-IT"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𝑌</m:t>
                          </m:r>
                        </m:e>
                        <m:sub>
                          <m:r>
                            <a:rPr lang="en-US" i="1">
                              <a:latin typeface="Cambria Math" panose="02040503050406030204" pitchFamily="18" charset="0"/>
                              <a:ea typeface="Calibri" panose="020F0502020204030204" pitchFamily="34" charset="0"/>
                              <a:cs typeface="Times New Roman" panose="02020603050405020304" pitchFamily="18" charset="0"/>
                            </a:rPr>
                            <m:t>𝑣</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4</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4</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5</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5</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it-IT"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𝑣</m:t>
                              </m:r>
                            </m:e>
                            <m:sub>
                              <m:r>
                                <a:rPr lang="en-US" i="1">
                                  <a:latin typeface="Cambria Math" panose="02040503050406030204" pitchFamily="18" charset="0"/>
                                  <a:ea typeface="Calibri" panose="020F0502020204030204" pitchFamily="34" charset="0"/>
                                  <a:cs typeface="Times New Roman" panose="02020603050405020304" pitchFamily="18" charset="0"/>
                                </a:rPr>
                                <m:t>6</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6</m:t>
                          </m:r>
                        </m:sub>
                      </m:sSub>
                    </m:oMath>
                  </m:oMathPara>
                </a14:m>
                <a:br>
                  <a:rPr lang="en-US" dirty="0">
                    <a:latin typeface="Calibri" panose="020F0502020204030204" pitchFamily="34" charset="0"/>
                    <a:ea typeface="Calibri" panose="020F0502020204030204" pitchFamily="34" charset="0"/>
                    <a:cs typeface="Times New Roman" panose="02020603050405020304" pitchFamily="18" charset="0"/>
                  </a:rPr>
                </a:br>
                <a:endParaRPr lang="it-IT"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ttangolo 3">
                <a:extLst>
                  <a:ext uri="{FF2B5EF4-FFF2-40B4-BE49-F238E27FC236}">
                    <a16:creationId xmlns:a16="http://schemas.microsoft.com/office/drawing/2014/main" id="{262E62B2-C21C-4DE2-A228-CEC53BC79DA5}"/>
                  </a:ext>
                </a:extLst>
              </p:cNvPr>
              <p:cNvSpPr>
                <a:spLocks noRot="1" noChangeAspect="1" noMove="1" noResize="1" noEditPoints="1" noAdjustHandles="1" noChangeArrowheads="1" noChangeShapeType="1" noTextEdit="1"/>
              </p:cNvSpPr>
              <p:nvPr/>
            </p:nvSpPr>
            <p:spPr>
              <a:xfrm>
                <a:off x="1160672" y="1733324"/>
                <a:ext cx="6966520" cy="787652"/>
              </a:xfrm>
              <a:prstGeom prst="rect">
                <a:avLst/>
              </a:prstGeom>
              <a:blipFill>
                <a:blip r:embed="rId3"/>
                <a:stretch>
                  <a:fillRect/>
                </a:stretch>
              </a:blipFill>
            </p:spPr>
            <p:txBody>
              <a:bodyPr/>
              <a:lstStyle/>
              <a:p>
                <a:r>
                  <a:rPr lang="it-IT">
                    <a:noFill/>
                  </a:rPr>
                  <a:t> </a:t>
                </a:r>
              </a:p>
            </p:txBody>
          </p:sp>
        </mc:Fallback>
      </mc:AlternateContent>
      <p:sp>
        <p:nvSpPr>
          <p:cNvPr id="5" name="Rettangolo 4">
            <a:extLst>
              <a:ext uri="{FF2B5EF4-FFF2-40B4-BE49-F238E27FC236}">
                <a16:creationId xmlns:a16="http://schemas.microsoft.com/office/drawing/2014/main" id="{4E968712-5E44-44F5-98D8-BB00AEE7C127}"/>
              </a:ext>
            </a:extLst>
          </p:cNvPr>
          <p:cNvSpPr/>
          <p:nvPr/>
        </p:nvSpPr>
        <p:spPr>
          <a:xfrm>
            <a:off x="2357932" y="2852936"/>
            <a:ext cx="4572000" cy="2308324"/>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 linear regression approach is used. Two mapping functions, one for each direction (along x and y axes), are learned. Given the assumption of independence of gaze estimation in the two axes, two separate feature vectors are formed as horizontal and vertical distances between moving and anchor points. </a:t>
            </a:r>
            <a:endParaRPr lang="it-IT" dirty="0"/>
          </a:p>
        </p:txBody>
      </p:sp>
    </p:spTree>
    <p:extLst>
      <p:ext uri="{BB962C8B-B14F-4D97-AF65-F5344CB8AC3E}">
        <p14:creationId xmlns:p14="http://schemas.microsoft.com/office/powerpoint/2010/main" val="21439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Gaze </a:t>
            </a:r>
            <a:r>
              <a:rPr lang="it-IT" sz="2000" b="1" i="0" dirty="0" err="1">
                <a:solidFill>
                  <a:srgbClr val="003E6D"/>
                </a:solidFill>
                <a:latin typeface="Arial"/>
                <a:cs typeface="Arial"/>
              </a:rPr>
              <a:t>estimation</a:t>
            </a:r>
            <a:r>
              <a:rPr lang="it-IT" sz="2000" b="1" i="0" dirty="0">
                <a:solidFill>
                  <a:srgbClr val="003E6D"/>
                </a:solidFill>
                <a:latin typeface="Arial"/>
                <a:cs typeface="Arial"/>
              </a:rPr>
              <a:t> – the </a:t>
            </a:r>
            <a:r>
              <a:rPr lang="it-IT" sz="2000" b="1" i="0" dirty="0" err="1">
                <a:solidFill>
                  <a:srgbClr val="003E6D"/>
                </a:solidFill>
                <a:latin typeface="Arial"/>
                <a:cs typeface="Arial"/>
              </a:rPr>
              <a:t>collected</a:t>
            </a:r>
            <a:r>
              <a:rPr lang="it-IT" sz="2000" b="1" i="0" dirty="0">
                <a:solidFill>
                  <a:srgbClr val="003E6D"/>
                </a:solidFill>
                <a:latin typeface="Arial"/>
                <a:cs typeface="Arial"/>
              </a:rPr>
              <a:t> features</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E41955A2-61C2-4F49-BF9E-68A3A5FB7BB3}"/>
              </a:ext>
            </a:extLst>
          </p:cNvPr>
          <p:cNvPicPr/>
          <p:nvPr/>
        </p:nvPicPr>
        <p:blipFill>
          <a:blip r:embed="rId3">
            <a:extLst>
              <a:ext uri="{28A0092B-C50C-407E-A947-70E740481C1C}">
                <a14:useLocalDpi xmlns:a14="http://schemas.microsoft.com/office/drawing/2010/main" val="0"/>
              </a:ext>
            </a:extLst>
          </a:blip>
          <a:srcRect/>
          <a:stretch/>
        </p:blipFill>
        <p:spPr>
          <a:xfrm>
            <a:off x="2920542" y="908720"/>
            <a:ext cx="3446780" cy="2427605"/>
          </a:xfrm>
          <a:prstGeom prst="rect">
            <a:avLst/>
          </a:prstGeom>
        </p:spPr>
      </p:pic>
      <p:sp>
        <p:nvSpPr>
          <p:cNvPr id="2" name="Rettangolo 1">
            <a:extLst>
              <a:ext uri="{FF2B5EF4-FFF2-40B4-BE49-F238E27FC236}">
                <a16:creationId xmlns:a16="http://schemas.microsoft.com/office/drawing/2014/main" id="{0B8EA02F-6AC3-4CDB-84D1-EBEC66ECE534}"/>
              </a:ext>
            </a:extLst>
          </p:cNvPr>
          <p:cNvSpPr/>
          <p:nvPr/>
        </p:nvSpPr>
        <p:spPr>
          <a:xfrm>
            <a:off x="990600" y="3117333"/>
            <a:ext cx="7344816" cy="3323987"/>
          </a:xfrm>
          <a:prstGeom prst="rect">
            <a:avLst/>
          </a:prstGeom>
        </p:spPr>
        <p:txBody>
          <a:bodyPr wrap="square">
            <a:spAutoFit/>
          </a:bodyPr>
          <a:lstStyle/>
          <a:p>
            <a:r>
              <a:rPr lang="en-US" sz="1400" dirty="0"/>
              <a:t>- Horizontal features:</a:t>
            </a:r>
            <a:endParaRPr lang="it-IT" sz="1400" dirty="0"/>
          </a:p>
          <a:p>
            <a:r>
              <a:rPr lang="en-US" sz="1400" dirty="0"/>
              <a:t>- horizontal distance between left eye center and left eye corner;</a:t>
            </a:r>
            <a:endParaRPr lang="it-IT" sz="1400" dirty="0"/>
          </a:p>
          <a:p>
            <a:r>
              <a:rPr lang="en-US" sz="1400" dirty="0"/>
              <a:t>- horizontal distance between right eye center and right eye corner;</a:t>
            </a:r>
            <a:endParaRPr lang="it-IT" sz="1400" dirty="0"/>
          </a:p>
          <a:p>
            <a:r>
              <a:rPr lang="en-US" sz="1400" dirty="0"/>
              <a:t>- horizontal distance between right eye center and eye corner;</a:t>
            </a:r>
            <a:endParaRPr lang="it-IT" sz="1400" dirty="0"/>
          </a:p>
          <a:p>
            <a:r>
              <a:rPr lang="en-US" sz="1400" dirty="0"/>
              <a:t>- horizontal distance between left eye center and left mouth corner;</a:t>
            </a:r>
            <a:endParaRPr lang="it-IT" sz="1400" dirty="0"/>
          </a:p>
          <a:p>
            <a:r>
              <a:rPr lang="en-US" sz="1400" dirty="0"/>
              <a:t>- horizontal distance between right eye center and right mouth corner;</a:t>
            </a:r>
            <a:endParaRPr lang="it-IT" sz="1400" dirty="0"/>
          </a:p>
          <a:p>
            <a:r>
              <a:rPr lang="en-US" sz="1400" dirty="0"/>
              <a:t>- horizontal distance between left eye center and right mouth corner;</a:t>
            </a:r>
            <a:endParaRPr lang="it-IT" sz="1400" dirty="0"/>
          </a:p>
          <a:p>
            <a:br>
              <a:rPr lang="en-US" sz="1400" dirty="0"/>
            </a:br>
            <a:r>
              <a:rPr lang="en-US" sz="1400" dirty="0"/>
              <a:t>- Vertical features:</a:t>
            </a:r>
            <a:endParaRPr lang="it-IT" sz="1400" dirty="0"/>
          </a:p>
          <a:p>
            <a:r>
              <a:rPr lang="en-US" sz="1400" dirty="0"/>
              <a:t>- vertical distance between left eye center and left eye corner;</a:t>
            </a:r>
            <a:endParaRPr lang="it-IT" sz="1400" dirty="0"/>
          </a:p>
          <a:p>
            <a:r>
              <a:rPr lang="en-US" sz="1400" dirty="0"/>
              <a:t>- vertical distance between right eye center and right eye corner;</a:t>
            </a:r>
            <a:endParaRPr lang="it-IT" sz="1400" dirty="0"/>
          </a:p>
          <a:p>
            <a:r>
              <a:rPr lang="en-US" sz="1400" dirty="0"/>
              <a:t>- vertical distance between left anchor point and left eyelid;</a:t>
            </a:r>
            <a:endParaRPr lang="it-IT" sz="1400" dirty="0"/>
          </a:p>
          <a:p>
            <a:r>
              <a:rPr lang="en-US" sz="1400" dirty="0"/>
              <a:t>- vertical distance between right anchor point and right eyelid; </a:t>
            </a:r>
            <a:endParaRPr lang="it-IT" sz="1400" dirty="0"/>
          </a:p>
          <a:p>
            <a:r>
              <a:rPr lang="en-US" sz="1400" dirty="0"/>
              <a:t>- vertical distance between left mouth corner and left eye center;</a:t>
            </a:r>
            <a:endParaRPr lang="it-IT" sz="1400" dirty="0"/>
          </a:p>
          <a:p>
            <a:r>
              <a:rPr lang="en-US" sz="1400" dirty="0"/>
              <a:t>- vertical distance between right mouth corner and right eye center;</a:t>
            </a:r>
            <a:endParaRPr lang="it-IT"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961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err="1">
                <a:solidFill>
                  <a:srgbClr val="003E6D"/>
                </a:solidFill>
                <a:latin typeface="Arial"/>
                <a:cs typeface="Arial"/>
              </a:rPr>
              <a:t>Calibration</a:t>
            </a:r>
            <a:r>
              <a:rPr lang="it-IT" sz="2000" b="1" i="0" dirty="0">
                <a:solidFill>
                  <a:srgbClr val="003E6D"/>
                </a:solidFill>
                <a:latin typeface="Arial"/>
                <a:cs typeface="Arial"/>
              </a:rPr>
              <a:t> procedure</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3" name="calibration_figure2">
            <a:hlinkClick r:id="" action="ppaction://media"/>
            <a:extLst>
              <a:ext uri="{FF2B5EF4-FFF2-40B4-BE49-F238E27FC236}">
                <a16:creationId xmlns:a16="http://schemas.microsoft.com/office/drawing/2014/main" id="{6C2F5F09-917A-442F-8973-8840ED8BE42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7504" y="1179432"/>
            <a:ext cx="4248472" cy="2334446"/>
          </a:xfrm>
          <a:prstGeom prst="rect">
            <a:avLst/>
          </a:prstGeom>
        </p:spPr>
      </p:pic>
      <p:pic>
        <p:nvPicPr>
          <p:cNvPr id="4" name="tracking2">
            <a:hlinkClick r:id="" action="ppaction://media"/>
            <a:extLst>
              <a:ext uri="{FF2B5EF4-FFF2-40B4-BE49-F238E27FC236}">
                <a16:creationId xmlns:a16="http://schemas.microsoft.com/office/drawing/2014/main" id="{0F6D36F5-62D0-492A-B9A1-53A90678918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60032" y="1281630"/>
            <a:ext cx="3968441" cy="2232248"/>
          </a:xfrm>
          <a:prstGeom prst="rect">
            <a:avLst/>
          </a:prstGeom>
        </p:spPr>
      </p:pic>
      <p:sp>
        <p:nvSpPr>
          <p:cNvPr id="5" name="Rettangolo 4">
            <a:extLst>
              <a:ext uri="{FF2B5EF4-FFF2-40B4-BE49-F238E27FC236}">
                <a16:creationId xmlns:a16="http://schemas.microsoft.com/office/drawing/2014/main" id="{400822AA-1F52-41A9-8814-4A821556DD34}"/>
              </a:ext>
            </a:extLst>
          </p:cNvPr>
          <p:cNvSpPr/>
          <p:nvPr/>
        </p:nvSpPr>
        <p:spPr>
          <a:xfrm>
            <a:off x="2357932" y="3909193"/>
            <a:ext cx="4572000" cy="2308324"/>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In the calibration phase some points, randomly chosen, are showed to the user, lighting them one by one and registering the feature vectors in that known positions. After calibration I have correspondences between known points on the screen and the relative features, allowing me to train the linear regression model.</a:t>
            </a:r>
            <a:endParaRPr lang="it-IT" dirty="0"/>
          </a:p>
        </p:txBody>
      </p:sp>
    </p:spTree>
    <p:extLst>
      <p:ext uri="{BB962C8B-B14F-4D97-AF65-F5344CB8AC3E}">
        <p14:creationId xmlns:p14="http://schemas.microsoft.com/office/powerpoint/2010/main" val="140632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0" fill="hold"/>
                                        <p:tgtEl>
                                          <p:spTgt spid="3"/>
                                        </p:tgtEl>
                                      </p:cBhvr>
                                    </p:cmd>
                                  </p:childTnLst>
                                </p:cTn>
                              </p:par>
                            </p:childTnLst>
                          </p:cTn>
                        </p:par>
                        <p:par>
                          <p:cTn id="7" fill="hold">
                            <p:stCondLst>
                              <p:cond delay="18100"/>
                            </p:stCondLst>
                            <p:childTnLst>
                              <p:par>
                                <p:cTn id="8" presetID="1" presetClass="mediacall" presetSubtype="0" fill="hold" nodeType="afterEffect">
                                  <p:stCondLst>
                                    <p:cond delay="0"/>
                                  </p:stCondLst>
                                  <p:childTnLst>
                                    <p:cmd type="call" cmd="playFrom(0.0)">
                                      <p:cBhvr>
                                        <p:cTn id="9" dur="1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p:cTn id="16" repeatCount="indefinite"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Testing procedure</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00822AA-1F52-41A9-8814-4A821556DD34}"/>
              </a:ext>
            </a:extLst>
          </p:cNvPr>
          <p:cNvSpPr/>
          <p:nvPr/>
        </p:nvSpPr>
        <p:spPr>
          <a:xfrm>
            <a:off x="2357932" y="3909193"/>
            <a:ext cx="4572000" cy="2031325"/>
          </a:xfrm>
          <a:prstGeom prst="rect">
            <a:avLst/>
          </a:prstGeom>
        </p:spPr>
        <p:txBody>
          <a:bodyPr>
            <a:spAutoFit/>
          </a:bodyPr>
          <a:lstStyle/>
          <a:p>
            <a:r>
              <a:rPr lang="en-US" dirty="0"/>
              <a:t>To approximate a real situation where this project can be used, a text is inserted in a figure: when the user arrives to the end of page the desired action for the specific application can be triggered, which in the test script was set to signal the end of page was reached.</a:t>
            </a:r>
            <a:endParaRPr lang="it-IT" dirty="0"/>
          </a:p>
        </p:txBody>
      </p:sp>
      <p:pic>
        <p:nvPicPr>
          <p:cNvPr id="6" name="Immagine 5" descr="Immagine che contiene uccello, fiore&#10;&#10;Descrizione generata automaticamente">
            <a:extLst>
              <a:ext uri="{FF2B5EF4-FFF2-40B4-BE49-F238E27FC236}">
                <a16:creationId xmlns:a16="http://schemas.microsoft.com/office/drawing/2014/main" id="{4C0E8401-CCFA-4FB2-ABEC-160429788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6" y="1171684"/>
            <a:ext cx="4188206" cy="2343546"/>
          </a:xfrm>
          <a:prstGeom prst="rect">
            <a:avLst/>
          </a:prstGeom>
        </p:spPr>
      </p:pic>
      <p:pic>
        <p:nvPicPr>
          <p:cNvPr id="8" name="Immagine 7" descr="Immagine che contiene screenshot, uccello&#10;&#10;Descrizione generata automaticamente">
            <a:extLst>
              <a:ext uri="{FF2B5EF4-FFF2-40B4-BE49-F238E27FC236}">
                <a16:creationId xmlns:a16="http://schemas.microsoft.com/office/drawing/2014/main" id="{7A0AAC03-8C63-4BED-8B19-AD93DF13EA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0376" y="1171684"/>
            <a:ext cx="4189608" cy="2343547"/>
          </a:xfrm>
          <a:prstGeom prst="rect">
            <a:avLst/>
          </a:prstGeom>
        </p:spPr>
      </p:pic>
    </p:spTree>
    <p:extLst>
      <p:ext uri="{BB962C8B-B14F-4D97-AF65-F5344CB8AC3E}">
        <p14:creationId xmlns:p14="http://schemas.microsoft.com/office/powerpoint/2010/main" val="111291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Testing procedure</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2" name="test1">
            <a:hlinkClick r:id="" action="ppaction://media"/>
            <a:extLst>
              <a:ext uri="{FF2B5EF4-FFF2-40B4-BE49-F238E27FC236}">
                <a16:creationId xmlns:a16="http://schemas.microsoft.com/office/drawing/2014/main" id="{6A14472A-002C-4BF5-9330-4F22B9E42E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3872" y="1052736"/>
            <a:ext cx="6876256" cy="3867894"/>
          </a:xfrm>
          <a:prstGeom prst="rect">
            <a:avLst/>
          </a:prstGeom>
        </p:spPr>
      </p:pic>
      <p:sp>
        <p:nvSpPr>
          <p:cNvPr id="3" name="CasellaDiTesto 2">
            <a:extLst>
              <a:ext uri="{FF2B5EF4-FFF2-40B4-BE49-F238E27FC236}">
                <a16:creationId xmlns:a16="http://schemas.microsoft.com/office/drawing/2014/main" id="{0CD15BA3-3F60-4FBA-BE47-EAA7A6CB9C88}"/>
              </a:ext>
            </a:extLst>
          </p:cNvPr>
          <p:cNvSpPr txBox="1"/>
          <p:nvPr/>
        </p:nvSpPr>
        <p:spPr>
          <a:xfrm>
            <a:off x="1887481" y="5157192"/>
            <a:ext cx="6122647" cy="923330"/>
          </a:xfrm>
          <a:prstGeom prst="rect">
            <a:avLst/>
          </a:prstGeom>
          <a:noFill/>
        </p:spPr>
        <p:txBody>
          <a:bodyPr wrap="square" rtlCol="0">
            <a:spAutoFit/>
          </a:bodyPr>
          <a:lstStyle/>
          <a:p>
            <a:r>
              <a:rPr lang="it-IT" dirty="0" err="1"/>
              <a:t>It’s</a:t>
            </a:r>
            <a:r>
              <a:rPr lang="it-IT" dirty="0"/>
              <a:t> </a:t>
            </a:r>
            <a:r>
              <a:rPr lang="it-IT" dirty="0" err="1"/>
              <a:t>possible</a:t>
            </a:r>
            <a:r>
              <a:rPr lang="it-IT" dirty="0"/>
              <a:t> to </a:t>
            </a:r>
            <a:r>
              <a:rPr lang="it-IT" dirty="0" err="1"/>
              <a:t>observe</a:t>
            </a:r>
            <a:r>
              <a:rPr lang="it-IT" dirty="0"/>
              <a:t> </a:t>
            </a:r>
            <a:r>
              <a:rPr lang="it-IT" dirty="0" err="1"/>
              <a:t>that</a:t>
            </a:r>
            <a:r>
              <a:rPr lang="it-IT" dirty="0"/>
              <a:t> the </a:t>
            </a:r>
            <a:r>
              <a:rPr lang="it-IT" dirty="0" err="1"/>
              <a:t>movement</a:t>
            </a:r>
            <a:r>
              <a:rPr lang="it-IT" dirty="0"/>
              <a:t> of the </a:t>
            </a:r>
            <a:r>
              <a:rPr lang="it-IT" dirty="0" err="1"/>
              <a:t>eyes</a:t>
            </a:r>
            <a:r>
              <a:rPr lang="it-IT" dirty="0"/>
              <a:t> </a:t>
            </a:r>
            <a:r>
              <a:rPr lang="it-IT" dirty="0" err="1"/>
              <a:t>correspond</a:t>
            </a:r>
            <a:r>
              <a:rPr lang="it-IT" dirty="0"/>
              <a:t> to the reading of a </a:t>
            </a:r>
            <a:r>
              <a:rPr lang="it-IT" dirty="0" err="1"/>
              <a:t>three</a:t>
            </a:r>
            <a:r>
              <a:rPr lang="it-IT" dirty="0"/>
              <a:t> line text and </a:t>
            </a:r>
            <a:r>
              <a:rPr lang="it-IT" dirty="0" err="1"/>
              <a:t>that</a:t>
            </a:r>
            <a:r>
              <a:rPr lang="it-IT" dirty="0"/>
              <a:t> </a:t>
            </a:r>
            <a:r>
              <a:rPr lang="it-IT" dirty="0" err="1"/>
              <a:t>it</a:t>
            </a:r>
            <a:r>
              <a:rPr lang="it-IT" dirty="0"/>
              <a:t> </a:t>
            </a:r>
            <a:r>
              <a:rPr lang="it-IT" dirty="0" err="1"/>
              <a:t>ends</a:t>
            </a:r>
            <a:r>
              <a:rPr lang="it-IT" dirty="0"/>
              <a:t> </a:t>
            </a:r>
            <a:r>
              <a:rPr lang="it-IT" dirty="0" err="1"/>
              <a:t>when</a:t>
            </a:r>
            <a:r>
              <a:rPr lang="it-IT" dirty="0"/>
              <a:t> the last line after the last line </a:t>
            </a:r>
            <a:r>
              <a:rPr lang="it-IT" dirty="0" err="1"/>
              <a:t>has</a:t>
            </a:r>
            <a:r>
              <a:rPr lang="it-IT" dirty="0"/>
              <a:t> </a:t>
            </a:r>
            <a:r>
              <a:rPr lang="it-IT" dirty="0" err="1"/>
              <a:t>been</a:t>
            </a:r>
            <a:r>
              <a:rPr lang="it-IT" dirty="0"/>
              <a:t> red.</a:t>
            </a:r>
          </a:p>
        </p:txBody>
      </p:sp>
    </p:spTree>
    <p:extLst>
      <p:ext uri="{BB962C8B-B14F-4D97-AF65-F5344CB8AC3E}">
        <p14:creationId xmlns:p14="http://schemas.microsoft.com/office/powerpoint/2010/main" val="32684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75843" y="169559"/>
            <a:ext cx="4039870"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cs typeface="Trebuchet MS"/>
              </a:rPr>
              <a:t>Discussion</a:t>
            </a:r>
            <a:endParaRPr sz="2200" dirty="0">
              <a:latin typeface="Trebuchet MS"/>
              <a:cs typeface="Trebuchet MS"/>
            </a:endParaRPr>
          </a:p>
        </p:txBody>
      </p:sp>
      <p:sp>
        <p:nvSpPr>
          <p:cNvPr id="135" name="object 126">
            <a:extLst>
              <a:ext uri="{FF2B5EF4-FFF2-40B4-BE49-F238E27FC236}">
                <a16:creationId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Pasquale Enrico Cortese</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pic>
        <p:nvPicPr>
          <p:cNvPr id="130" name="Picture 2">
            <a:extLst>
              <a:ext uri="{FF2B5EF4-FFF2-40B4-BE49-F238E27FC236}">
                <a16:creationId xmlns:a16="http://schemas.microsoft.com/office/drawing/2014/main" id="{5CC0CC1E-E0A2-4B1F-B407-E123E7504F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399" y="0"/>
            <a:ext cx="1349601" cy="1270000"/>
          </a:xfrm>
          <a:prstGeom prst="rect">
            <a:avLst/>
          </a:prstGeom>
          <a:noFill/>
          <a:extLst>
            <a:ext uri="{909E8E84-426E-40DD-AFC4-6F175D3DCCD1}">
              <a14:hiddenFill xmlns:a14="http://schemas.microsoft.com/office/drawing/2010/main">
                <a:solidFill>
                  <a:srgbClr val="FFFFFF"/>
                </a:solidFill>
              </a14:hiddenFill>
            </a:ext>
          </a:extLst>
        </p:spPr>
      </p:pic>
      <p:sp>
        <p:nvSpPr>
          <p:cNvPr id="131" name="Rettangolo 130">
            <a:extLst>
              <a:ext uri="{FF2B5EF4-FFF2-40B4-BE49-F238E27FC236}">
                <a16:creationId xmlns:a16="http://schemas.microsoft.com/office/drawing/2014/main" id="{FF6961C3-C3BF-4E3E-91C4-E86166A252A2}"/>
              </a:ext>
            </a:extLst>
          </p:cNvPr>
          <p:cNvSpPr/>
          <p:nvPr/>
        </p:nvSpPr>
        <p:spPr>
          <a:xfrm>
            <a:off x="163585" y="1475362"/>
            <a:ext cx="6858000" cy="2585323"/>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 solution used to approach the formulated problem presents both weak and strong points: the use of color information to locate the eye center is far more reliable than geometric interpolation methods, and it is proven that this method doesn’t require high resolution images, a fact that can be exploited to achieve a faster execution of the program. Also, the color information is immediately robust to change of the pose, differently to geometric interpolation.</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On the other hand, uneven illumination, shadows or reflections, like in the case of the user wearing eyeglasses, may trick the program.</a:t>
            </a:r>
            <a:endParaRPr lang="it-IT" dirty="0"/>
          </a:p>
        </p:txBody>
      </p:sp>
      <p:sp>
        <p:nvSpPr>
          <p:cNvPr id="132" name="Rettangolo 131">
            <a:extLst>
              <a:ext uri="{FF2B5EF4-FFF2-40B4-BE49-F238E27FC236}">
                <a16:creationId xmlns:a16="http://schemas.microsoft.com/office/drawing/2014/main" id="{F83F9735-4197-4DF7-A3FA-734687CF7E61}"/>
              </a:ext>
            </a:extLst>
          </p:cNvPr>
          <p:cNvSpPr/>
          <p:nvPr/>
        </p:nvSpPr>
        <p:spPr>
          <a:xfrm>
            <a:off x="163584" y="4341343"/>
            <a:ext cx="7022061"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 fixed goal was reached: to record the gaze point on the screen and to trigger an action in the program when the end of the page was reached. </a:t>
            </a:r>
            <a:endParaRPr lang="it-IT" dirty="0"/>
          </a:p>
        </p:txBody>
      </p:sp>
    </p:spTree>
    <p:extLst>
      <p:ext uri="{BB962C8B-B14F-4D97-AF65-F5344CB8AC3E}">
        <p14:creationId xmlns:p14="http://schemas.microsoft.com/office/powerpoint/2010/main" val="3934140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75843" y="169559"/>
            <a:ext cx="4039870"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Future work: </a:t>
            </a:r>
            <a:r>
              <a:rPr lang="it-IT" sz="2200" b="1" i="0" spc="-90" dirty="0" err="1">
                <a:solidFill>
                  <a:srgbClr val="FFFFFF"/>
                </a:solidFill>
                <a:latin typeface="Trebuchet MS"/>
                <a:cs typeface="Trebuchet MS"/>
              </a:rPr>
              <a:t>improvements</a:t>
            </a:r>
            <a:endParaRPr sz="2200" dirty="0">
              <a:latin typeface="Trebuchet MS"/>
              <a:cs typeface="Trebuchet MS"/>
            </a:endParaRPr>
          </a:p>
        </p:txBody>
      </p:sp>
      <p:sp>
        <p:nvSpPr>
          <p:cNvPr id="135" name="object 126">
            <a:extLst>
              <a:ext uri="{FF2B5EF4-FFF2-40B4-BE49-F238E27FC236}">
                <a16:creationId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Pasquale Enrico Cortese</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pic>
        <p:nvPicPr>
          <p:cNvPr id="130" name="Picture 2">
            <a:extLst>
              <a:ext uri="{FF2B5EF4-FFF2-40B4-BE49-F238E27FC236}">
                <a16:creationId xmlns:a16="http://schemas.microsoft.com/office/drawing/2014/main" id="{5CC0CC1E-E0A2-4B1F-B407-E123E7504F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399" y="0"/>
            <a:ext cx="1349601" cy="1270000"/>
          </a:xfrm>
          <a:prstGeom prst="rect">
            <a:avLst/>
          </a:prstGeom>
          <a:noFill/>
          <a:extLst>
            <a:ext uri="{909E8E84-426E-40DD-AFC4-6F175D3DCCD1}">
              <a14:hiddenFill xmlns:a14="http://schemas.microsoft.com/office/drawing/2010/main">
                <a:solidFill>
                  <a:srgbClr val="FFFFFF"/>
                </a:solidFill>
              </a14:hiddenFill>
            </a:ext>
          </a:extLst>
        </p:spPr>
      </p:pic>
      <p:sp>
        <p:nvSpPr>
          <p:cNvPr id="133" name="Rettangolo 132">
            <a:extLst>
              <a:ext uri="{FF2B5EF4-FFF2-40B4-BE49-F238E27FC236}">
                <a16:creationId xmlns:a16="http://schemas.microsoft.com/office/drawing/2014/main" id="{BAB3D55E-12A1-4147-AE1B-8931E732A1FB}"/>
              </a:ext>
            </a:extLst>
          </p:cNvPr>
          <p:cNvSpPr/>
          <p:nvPr/>
        </p:nvSpPr>
        <p:spPr>
          <a:xfrm>
            <a:off x="523753" y="1700808"/>
            <a:ext cx="3301990" cy="2585323"/>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List of possible improvements:</a:t>
            </a:r>
          </a:p>
          <a:p>
            <a:pPr marL="285750" indent="-285750">
              <a:buFontTx/>
              <a:buChar char="-"/>
            </a:pPr>
            <a:r>
              <a:rPr lang="en-US" dirty="0">
                <a:latin typeface="Calibri" panose="020F0502020204030204" pitchFamily="34" charset="0"/>
                <a:cs typeface="Times New Roman" panose="02020603050405020304" pitchFamily="18" charset="0"/>
              </a:rPr>
              <a:t>Make the localization algorithms </a:t>
            </a:r>
            <a:r>
              <a:rPr lang="en-US" dirty="0" err="1">
                <a:latin typeface="Calibri" panose="020F0502020204030204" pitchFamily="34" charset="0"/>
                <a:cs typeface="Times New Roman" panose="02020603050405020304" pitchFamily="18" charset="0"/>
              </a:rPr>
              <a:t>robuts</a:t>
            </a:r>
            <a:r>
              <a:rPr lang="en-US" dirty="0">
                <a:latin typeface="Calibri" panose="020F0502020204030204" pitchFamily="34" charset="0"/>
                <a:cs typeface="Times New Roman" panose="02020603050405020304" pitchFamily="18" charset="0"/>
              </a:rPr>
              <a:t> to light characteristics in the photo;</a:t>
            </a:r>
          </a:p>
          <a:p>
            <a:pPr marL="285750" indent="-285750">
              <a:buFontTx/>
              <a:buChar char="-"/>
            </a:pPr>
            <a:r>
              <a:rPr lang="en-US" dirty="0"/>
              <a:t>implementation of a policy about noise reducing and continuity check;</a:t>
            </a:r>
          </a:p>
          <a:p>
            <a:pPr marL="285750" indent="-285750">
              <a:buFontTx/>
              <a:buChar char="-"/>
            </a:pPr>
            <a:r>
              <a:rPr lang="en-US" dirty="0"/>
              <a:t>Detection of face not aligned with the camera</a:t>
            </a:r>
            <a:endParaRPr lang="it-IT" dirty="0"/>
          </a:p>
        </p:txBody>
      </p:sp>
    </p:spTree>
    <p:extLst>
      <p:ext uri="{BB962C8B-B14F-4D97-AF65-F5344CB8AC3E}">
        <p14:creationId xmlns:p14="http://schemas.microsoft.com/office/powerpoint/2010/main" val="2013852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2">
            <a:extLst>
              <a:ext uri="{FF2B5EF4-FFF2-40B4-BE49-F238E27FC236}">
                <a16:creationId xmlns:a16="http://schemas.microsoft.com/office/drawing/2014/main"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a16="http://schemas.microsoft.com/office/drawing/2014/main"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a16="http://schemas.microsoft.com/office/drawing/2014/main"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2" name="Rettangolo 1">
            <a:extLst>
              <a:ext uri="{FF2B5EF4-FFF2-40B4-BE49-F238E27FC236}">
                <a16:creationId xmlns:a16="http://schemas.microsoft.com/office/drawing/2014/main" id="{9BEB197D-849A-4CD7-8A0F-F18D5F7D58F7}"/>
              </a:ext>
            </a:extLst>
          </p:cNvPr>
          <p:cNvSpPr/>
          <p:nvPr/>
        </p:nvSpPr>
        <p:spPr>
          <a:xfrm>
            <a:off x="1936028" y="5081131"/>
            <a:ext cx="5290231" cy="527452"/>
          </a:xfrm>
          <a:prstGeom prst="rect">
            <a:avLst/>
          </a:prstGeom>
        </p:spPr>
        <p:txBody>
          <a:bodyPr wrap="none">
            <a:spAutoFit/>
          </a:bodyPr>
          <a:lstStyle/>
          <a:p>
            <a:pPr marL="20955">
              <a:lnSpc>
                <a:spcPts val="3345"/>
              </a:lnSpc>
            </a:pPr>
            <a:r>
              <a:rPr lang="en-US" sz="4000" b="1" spc="-155" dirty="0">
                <a:solidFill>
                  <a:srgbClr val="FFFFFF"/>
                </a:solidFill>
                <a:latin typeface="Trebuchet MS"/>
                <a:cs typeface="Trebuchet MS"/>
              </a:rPr>
              <a:t>Thank you for listening</a:t>
            </a:r>
            <a:endParaRPr lang="en-US" sz="4000" dirty="0">
              <a:latin typeface="Trebuchet MS"/>
              <a:cs typeface="Trebuchet MS"/>
            </a:endParaRPr>
          </a:p>
        </p:txBody>
      </p:sp>
    </p:spTree>
    <p:extLst>
      <p:ext uri="{BB962C8B-B14F-4D97-AF65-F5344CB8AC3E}">
        <p14:creationId xmlns:p14="http://schemas.microsoft.com/office/powerpoint/2010/main" val="277012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75843" y="169559"/>
            <a:ext cx="4039870" cy="689291"/>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cs typeface="Trebuchet MS"/>
              </a:rPr>
              <a:t>Problem</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formulation</a:t>
            </a:r>
            <a:br>
              <a:rPr lang="it-IT" sz="2200" b="1" i="0" spc="-90" dirty="0">
                <a:solidFill>
                  <a:srgbClr val="FFFFFF"/>
                </a:solidFill>
                <a:latin typeface="Trebuchet MS"/>
                <a:cs typeface="Trebuchet MS"/>
              </a:rPr>
            </a:br>
            <a:r>
              <a:rPr lang="it-IT" sz="2200" b="1" i="0" spc="-90" dirty="0">
                <a:solidFill>
                  <a:srgbClr val="FFFFFF"/>
                </a:solidFill>
                <a:latin typeface="Trebuchet MS"/>
                <a:cs typeface="Trebuchet MS"/>
              </a:rPr>
              <a:t>and </a:t>
            </a:r>
            <a:r>
              <a:rPr lang="it-IT" sz="2200" b="1" i="0" spc="-90" dirty="0" err="1">
                <a:solidFill>
                  <a:srgbClr val="FFFFFF"/>
                </a:solidFill>
                <a:latin typeface="Trebuchet MS"/>
                <a:cs typeface="Trebuchet MS"/>
              </a:rPr>
              <a:t>solution</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approach</a:t>
            </a:r>
            <a:endParaRPr sz="2200" dirty="0">
              <a:latin typeface="Trebuchet MS"/>
              <a:cs typeface="Trebuchet MS"/>
            </a:endParaRPr>
          </a:p>
        </p:txBody>
      </p:sp>
      <p:sp>
        <p:nvSpPr>
          <p:cNvPr id="135" name="object 126">
            <a:extLst>
              <a:ext uri="{FF2B5EF4-FFF2-40B4-BE49-F238E27FC236}">
                <a16:creationId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Pasquale Enrico Cortese</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a16="http://schemas.microsoft.com/office/drawing/2014/main" id="{F2D0ED3B-5255-45A8-8777-579ACC12EC58}"/>
              </a:ext>
            </a:extLst>
          </p:cNvPr>
          <p:cNvSpPr/>
          <p:nvPr/>
        </p:nvSpPr>
        <p:spPr>
          <a:xfrm>
            <a:off x="232565" y="1619951"/>
            <a:ext cx="4572000" cy="1200329"/>
          </a:xfrm>
          <a:prstGeom prst="rect">
            <a:avLst/>
          </a:prstGeom>
        </p:spPr>
        <p:txBody>
          <a:bodyPr>
            <a:spAutoFit/>
          </a:bodyPr>
          <a:lstStyle/>
          <a:p>
            <a:r>
              <a:rPr lang="en-US" dirty="0">
                <a:latin typeface="Calibri" panose="020F0502020204030204" pitchFamily="34" charset="0"/>
                <a:ea typeface="Calibri" panose="020F0502020204030204" pitchFamily="34" charset="0"/>
              </a:rPr>
              <a:t>Eye tracking is the measurement of eye movement/activity and gaze (point of regard) tracking is the analysis of eye tracking data with respect to the head/visual scene.</a:t>
            </a:r>
            <a:endParaRPr lang="it-IT" dirty="0"/>
          </a:p>
        </p:txBody>
      </p:sp>
      <p:sp>
        <p:nvSpPr>
          <p:cNvPr id="128" name="Rettangolo 127">
            <a:extLst>
              <a:ext uri="{FF2B5EF4-FFF2-40B4-BE49-F238E27FC236}">
                <a16:creationId xmlns:a16="http://schemas.microsoft.com/office/drawing/2014/main" id="{7797DB7B-91F0-4871-BFFB-DF3AD83439DB}"/>
              </a:ext>
            </a:extLst>
          </p:cNvPr>
          <p:cNvSpPr/>
          <p:nvPr/>
        </p:nvSpPr>
        <p:spPr>
          <a:xfrm>
            <a:off x="192023" y="3001613"/>
            <a:ext cx="4572000" cy="1477328"/>
          </a:xfrm>
          <a:prstGeom prst="rect">
            <a:avLst/>
          </a:prstGeom>
        </p:spPr>
        <p:txBody>
          <a:bodyPr>
            <a:spAutoFit/>
          </a:bodyPr>
          <a:lstStyle/>
          <a:p>
            <a:r>
              <a:rPr lang="en-US" dirty="0">
                <a:solidFill>
                  <a:srgbClr val="333333"/>
                </a:solidFill>
                <a:latin typeface="Calibri" panose="020F0502020204030204" pitchFamily="34" charset="0"/>
                <a:ea typeface="Calibri" panose="020F0502020204030204" pitchFamily="34" charset="0"/>
              </a:rPr>
              <a:t>The goal of this project was to show how gaze tracking can provide assistance in the act of reading, detecting the instant when the reader has reached the End-of-Page in an electronic book in order to automatically turn the page.</a:t>
            </a:r>
            <a:endParaRPr lang="it-IT" dirty="0"/>
          </a:p>
        </p:txBody>
      </p:sp>
      <p:pic>
        <p:nvPicPr>
          <p:cNvPr id="130" name="Picture 2">
            <a:extLst>
              <a:ext uri="{FF2B5EF4-FFF2-40B4-BE49-F238E27FC236}">
                <a16:creationId xmlns:a16="http://schemas.microsoft.com/office/drawing/2014/main" id="{5CC0CC1E-E0A2-4B1F-B407-E123E7504F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399" y="0"/>
            <a:ext cx="1349601" cy="1270000"/>
          </a:xfrm>
          <a:prstGeom prst="rect">
            <a:avLst/>
          </a:prstGeom>
          <a:noFill/>
          <a:extLst>
            <a:ext uri="{909E8E84-426E-40DD-AFC4-6F175D3DCCD1}">
              <a14:hiddenFill xmlns:a14="http://schemas.microsoft.com/office/drawing/2010/main">
                <a:solidFill>
                  <a:srgbClr val="FFFFFF"/>
                </a:solidFill>
              </a14:hiddenFill>
            </a:ext>
          </a:extLst>
        </p:spPr>
      </p:pic>
      <p:sp>
        <p:nvSpPr>
          <p:cNvPr id="129" name="Rettangolo 128">
            <a:extLst>
              <a:ext uri="{FF2B5EF4-FFF2-40B4-BE49-F238E27FC236}">
                <a16:creationId xmlns:a16="http://schemas.microsoft.com/office/drawing/2014/main" id="{0004FE76-5C11-4678-AEFC-4908EC7F27E6}"/>
              </a:ext>
            </a:extLst>
          </p:cNvPr>
          <p:cNvSpPr/>
          <p:nvPr/>
        </p:nvSpPr>
        <p:spPr>
          <a:xfrm>
            <a:off x="228203" y="4797152"/>
            <a:ext cx="3540649" cy="646331"/>
          </a:xfrm>
          <a:prstGeom prst="rect">
            <a:avLst/>
          </a:prstGeom>
        </p:spPr>
        <p:txBody>
          <a:bodyPr wrap="none">
            <a:spAutoFit/>
          </a:bodyPr>
          <a:lstStyle/>
          <a:p>
            <a:r>
              <a:rPr lang="en-US" dirty="0">
                <a:solidFill>
                  <a:srgbClr val="333333"/>
                </a:solidFill>
                <a:latin typeface="Calibri" panose="020F0502020204030204" pitchFamily="34" charset="0"/>
              </a:rPr>
              <a:t>The project was executed using the </a:t>
            </a:r>
          </a:p>
          <a:p>
            <a:r>
              <a:rPr lang="en-US" dirty="0" err="1">
                <a:solidFill>
                  <a:srgbClr val="333333"/>
                </a:solidFill>
                <a:latin typeface="Calibri" panose="020F0502020204030204" pitchFamily="34" charset="0"/>
              </a:rPr>
              <a:t>Matlab</a:t>
            </a:r>
            <a:r>
              <a:rPr lang="en-US" dirty="0">
                <a:solidFill>
                  <a:srgbClr val="333333"/>
                </a:solidFill>
                <a:latin typeface="Calibri" panose="020F0502020204030204" pitchFamily="34" charset="0"/>
              </a:rPr>
              <a:t> </a:t>
            </a:r>
            <a:r>
              <a:rPr lang="en-US" dirty="0" err="1">
                <a:solidFill>
                  <a:srgbClr val="333333"/>
                </a:solidFill>
                <a:latin typeface="Calibri" panose="020F0502020204030204" pitchFamily="34" charset="0"/>
              </a:rPr>
              <a:t>enviroment</a:t>
            </a:r>
            <a:endParaRPr lang="it-IT" dirty="0"/>
          </a:p>
        </p:txBody>
      </p:sp>
      <p:pic>
        <p:nvPicPr>
          <p:cNvPr id="1028" name="Picture 4" descr="Risultato immagini per logo matlab">
            <a:extLst>
              <a:ext uri="{FF2B5EF4-FFF2-40B4-BE49-F238E27FC236}">
                <a16:creationId xmlns:a16="http://schemas.microsoft.com/office/drawing/2014/main" id="{2AF9421B-3D5F-4D0B-8FC3-EC3987819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820" y="3369130"/>
            <a:ext cx="2760726" cy="22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22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199644" y="284263"/>
            <a:ext cx="4039870"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State of the art</a:t>
            </a:r>
            <a:endParaRPr sz="2200" dirty="0">
              <a:latin typeface="Trebuchet MS"/>
              <a:cs typeface="Trebuchet MS"/>
            </a:endParaRPr>
          </a:p>
        </p:txBody>
      </p:sp>
      <p:sp>
        <p:nvSpPr>
          <p:cNvPr id="135" name="object 126">
            <a:extLst>
              <a:ext uri="{FF2B5EF4-FFF2-40B4-BE49-F238E27FC236}">
                <a16:creationId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Pasquale Enrico Cortese</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pic>
        <p:nvPicPr>
          <p:cNvPr id="130" name="Picture 2">
            <a:extLst>
              <a:ext uri="{FF2B5EF4-FFF2-40B4-BE49-F238E27FC236}">
                <a16:creationId xmlns:a16="http://schemas.microsoft.com/office/drawing/2014/main" id="{5CC0CC1E-E0A2-4B1F-B407-E123E7504F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399" y="0"/>
            <a:ext cx="1349601" cy="127000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uppo 131">
            <a:extLst>
              <a:ext uri="{FF2B5EF4-FFF2-40B4-BE49-F238E27FC236}">
                <a16:creationId xmlns:a16="http://schemas.microsoft.com/office/drawing/2014/main" id="{B281BF12-1D9B-4C96-937D-E8FCF859D10A}"/>
              </a:ext>
            </a:extLst>
          </p:cNvPr>
          <p:cNvGrpSpPr/>
          <p:nvPr/>
        </p:nvGrpSpPr>
        <p:grpSpPr>
          <a:xfrm>
            <a:off x="0" y="2691987"/>
            <a:ext cx="3129677" cy="2364002"/>
            <a:chOff x="6200" y="1412776"/>
            <a:chExt cx="3129677" cy="2364002"/>
          </a:xfrm>
        </p:grpSpPr>
        <p:pic>
          <p:nvPicPr>
            <p:cNvPr id="1030" name="Picture 6" descr="Risultato immagini per Electro-Oculography">
              <a:extLst>
                <a:ext uri="{FF2B5EF4-FFF2-40B4-BE49-F238E27FC236}">
                  <a16:creationId xmlns:a16="http://schemas.microsoft.com/office/drawing/2014/main" id="{FD154761-010D-4752-A3B2-0EF107409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 y="1412776"/>
              <a:ext cx="3129677" cy="1956048"/>
            </a:xfrm>
            <a:prstGeom prst="rect">
              <a:avLst/>
            </a:prstGeom>
            <a:noFill/>
            <a:extLst>
              <a:ext uri="{909E8E84-426E-40DD-AFC4-6F175D3DCCD1}">
                <a14:hiddenFill xmlns:a14="http://schemas.microsoft.com/office/drawing/2010/main">
                  <a:solidFill>
                    <a:srgbClr val="FFFFFF"/>
                  </a:solidFill>
                </a14:hiddenFill>
              </a:ext>
            </a:extLst>
          </p:spPr>
        </p:pic>
        <p:sp>
          <p:nvSpPr>
            <p:cNvPr id="131" name="Rettangolo 130">
              <a:extLst>
                <a:ext uri="{FF2B5EF4-FFF2-40B4-BE49-F238E27FC236}">
                  <a16:creationId xmlns:a16="http://schemas.microsoft.com/office/drawing/2014/main" id="{FD4F37B4-E90A-461D-A73B-9A36D53046FB}"/>
                </a:ext>
              </a:extLst>
            </p:cNvPr>
            <p:cNvSpPr/>
            <p:nvPr/>
          </p:nvSpPr>
          <p:spPr>
            <a:xfrm>
              <a:off x="275843" y="3407446"/>
              <a:ext cx="2093907" cy="369332"/>
            </a:xfrm>
            <a:prstGeom prst="rect">
              <a:avLst/>
            </a:prstGeom>
          </p:spPr>
          <p:txBody>
            <a:bodyPr wrap="none">
              <a:spAutoFit/>
            </a:bodyPr>
            <a:lstStyle/>
            <a:p>
              <a:r>
                <a:rPr lang="it-IT" dirty="0"/>
                <a:t>Electro-</a:t>
              </a:r>
              <a:r>
                <a:rPr lang="it-IT" dirty="0" err="1"/>
                <a:t>Oculography</a:t>
              </a:r>
              <a:endParaRPr lang="it-IT" dirty="0"/>
            </a:p>
          </p:txBody>
        </p:sp>
      </p:grpSp>
      <p:grpSp>
        <p:nvGrpSpPr>
          <p:cNvPr id="134" name="Gruppo 133">
            <a:extLst>
              <a:ext uri="{FF2B5EF4-FFF2-40B4-BE49-F238E27FC236}">
                <a16:creationId xmlns:a16="http://schemas.microsoft.com/office/drawing/2014/main" id="{C31439CE-9030-4974-853A-B37EB0BC5906}"/>
              </a:ext>
            </a:extLst>
          </p:cNvPr>
          <p:cNvGrpSpPr/>
          <p:nvPr/>
        </p:nvGrpSpPr>
        <p:grpSpPr>
          <a:xfrm>
            <a:off x="3519898" y="1447072"/>
            <a:ext cx="2318990" cy="2360335"/>
            <a:chOff x="3687103" y="1412776"/>
            <a:chExt cx="2318990" cy="2360335"/>
          </a:xfrm>
        </p:grpSpPr>
        <p:pic>
          <p:nvPicPr>
            <p:cNvPr id="1032" name="Picture 8" descr="Risultato immagini per Sceleral Search Coils">
              <a:extLst>
                <a:ext uri="{FF2B5EF4-FFF2-40B4-BE49-F238E27FC236}">
                  <a16:creationId xmlns:a16="http://schemas.microsoft.com/office/drawing/2014/main" id="{CA0B88CF-3C5C-4F5D-84F8-14DBB7027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652" y="1412776"/>
              <a:ext cx="2313441" cy="1956048"/>
            </a:xfrm>
            <a:prstGeom prst="rect">
              <a:avLst/>
            </a:prstGeom>
            <a:noFill/>
            <a:extLst>
              <a:ext uri="{909E8E84-426E-40DD-AFC4-6F175D3DCCD1}">
                <a14:hiddenFill xmlns:a14="http://schemas.microsoft.com/office/drawing/2010/main">
                  <a:solidFill>
                    <a:srgbClr val="FFFFFF"/>
                  </a:solidFill>
                </a14:hiddenFill>
              </a:ext>
            </a:extLst>
          </p:spPr>
        </p:pic>
        <p:sp>
          <p:nvSpPr>
            <p:cNvPr id="133" name="Rettangolo 132">
              <a:extLst>
                <a:ext uri="{FF2B5EF4-FFF2-40B4-BE49-F238E27FC236}">
                  <a16:creationId xmlns:a16="http://schemas.microsoft.com/office/drawing/2014/main" id="{09BB67D3-4155-489B-966D-40D478CC2010}"/>
                </a:ext>
              </a:extLst>
            </p:cNvPr>
            <p:cNvSpPr/>
            <p:nvPr/>
          </p:nvSpPr>
          <p:spPr>
            <a:xfrm>
              <a:off x="3687103" y="3403779"/>
              <a:ext cx="2138599" cy="369332"/>
            </a:xfrm>
            <a:prstGeom prst="rect">
              <a:avLst/>
            </a:prstGeom>
          </p:spPr>
          <p:txBody>
            <a:bodyPr wrap="none">
              <a:spAutoFit/>
            </a:bodyPr>
            <a:lstStyle/>
            <a:p>
              <a:r>
                <a:rPr lang="it-IT" dirty="0" err="1"/>
                <a:t>Sceleral</a:t>
              </a:r>
              <a:r>
                <a:rPr lang="it-IT" dirty="0"/>
                <a:t> </a:t>
              </a:r>
              <a:r>
                <a:rPr lang="it-IT" dirty="0" err="1"/>
                <a:t>Search</a:t>
              </a:r>
              <a:r>
                <a:rPr lang="it-IT" dirty="0"/>
                <a:t> Coils </a:t>
              </a:r>
            </a:p>
          </p:txBody>
        </p:sp>
      </p:grpSp>
      <p:grpSp>
        <p:nvGrpSpPr>
          <p:cNvPr id="137" name="Gruppo 136">
            <a:extLst>
              <a:ext uri="{FF2B5EF4-FFF2-40B4-BE49-F238E27FC236}">
                <a16:creationId xmlns:a16="http://schemas.microsoft.com/office/drawing/2014/main" id="{3AE0455B-8A52-4B56-8B7A-E0BC9D7B3CDE}"/>
              </a:ext>
            </a:extLst>
          </p:cNvPr>
          <p:cNvGrpSpPr/>
          <p:nvPr/>
        </p:nvGrpSpPr>
        <p:grpSpPr>
          <a:xfrm>
            <a:off x="3310808" y="3924262"/>
            <a:ext cx="2703754" cy="2105340"/>
            <a:chOff x="306146" y="3876913"/>
            <a:chExt cx="2703754" cy="2105340"/>
          </a:xfrm>
        </p:grpSpPr>
        <p:pic>
          <p:nvPicPr>
            <p:cNvPr id="1036" name="Picture 12" descr="Risultato immagini per Infrared Oculography">
              <a:extLst>
                <a:ext uri="{FF2B5EF4-FFF2-40B4-BE49-F238E27FC236}">
                  <a16:creationId xmlns:a16="http://schemas.microsoft.com/office/drawing/2014/main" id="{6F643CBB-BB08-47D4-97B8-2055421A4D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 y="3876913"/>
              <a:ext cx="2609850" cy="1752600"/>
            </a:xfrm>
            <a:prstGeom prst="rect">
              <a:avLst/>
            </a:prstGeom>
            <a:noFill/>
            <a:extLst>
              <a:ext uri="{909E8E84-426E-40DD-AFC4-6F175D3DCCD1}">
                <a14:hiddenFill xmlns:a14="http://schemas.microsoft.com/office/drawing/2010/main">
                  <a:solidFill>
                    <a:srgbClr val="FFFFFF"/>
                  </a:solidFill>
                </a14:hiddenFill>
              </a:ext>
            </a:extLst>
          </p:spPr>
        </p:pic>
        <p:sp>
          <p:nvSpPr>
            <p:cNvPr id="136" name="Rettangolo 135">
              <a:extLst>
                <a:ext uri="{FF2B5EF4-FFF2-40B4-BE49-F238E27FC236}">
                  <a16:creationId xmlns:a16="http://schemas.microsoft.com/office/drawing/2014/main" id="{7E77B71B-20B5-416E-A6ED-E0AA27FD3DA2}"/>
                </a:ext>
              </a:extLst>
            </p:cNvPr>
            <p:cNvSpPr/>
            <p:nvPr/>
          </p:nvSpPr>
          <p:spPr>
            <a:xfrm>
              <a:off x="306146" y="5612921"/>
              <a:ext cx="2171877" cy="369332"/>
            </a:xfrm>
            <a:prstGeom prst="rect">
              <a:avLst/>
            </a:prstGeom>
          </p:spPr>
          <p:txBody>
            <a:bodyPr wrap="none">
              <a:spAutoFit/>
            </a:bodyPr>
            <a:lstStyle/>
            <a:p>
              <a:r>
                <a:rPr lang="it-IT" dirty="0" err="1"/>
                <a:t>Infrared</a:t>
              </a:r>
              <a:r>
                <a:rPr lang="it-IT" dirty="0"/>
                <a:t> </a:t>
              </a:r>
              <a:r>
                <a:rPr lang="it-IT" dirty="0" err="1"/>
                <a:t>Oculography</a:t>
              </a:r>
              <a:endParaRPr lang="it-IT" dirty="0"/>
            </a:p>
          </p:txBody>
        </p:sp>
      </p:grpSp>
      <p:grpSp>
        <p:nvGrpSpPr>
          <p:cNvPr id="139" name="Gruppo 138">
            <a:extLst>
              <a:ext uri="{FF2B5EF4-FFF2-40B4-BE49-F238E27FC236}">
                <a16:creationId xmlns:a16="http://schemas.microsoft.com/office/drawing/2014/main" id="{DAD37655-E167-4178-AE78-F640562AF4E1}"/>
              </a:ext>
            </a:extLst>
          </p:cNvPr>
          <p:cNvGrpSpPr/>
          <p:nvPr/>
        </p:nvGrpSpPr>
        <p:grpSpPr>
          <a:xfrm>
            <a:off x="6579107" y="2132856"/>
            <a:ext cx="1966179" cy="2810669"/>
            <a:chOff x="6882383" y="1412776"/>
            <a:chExt cx="1966179" cy="2810669"/>
          </a:xfrm>
        </p:grpSpPr>
        <p:pic>
          <p:nvPicPr>
            <p:cNvPr id="1034" name="Picture 10" descr="Risultato immagini per Infrared Oculography">
              <a:extLst>
                <a:ext uri="{FF2B5EF4-FFF2-40B4-BE49-F238E27FC236}">
                  <a16:creationId xmlns:a16="http://schemas.microsoft.com/office/drawing/2014/main" id="{3D94E44D-A655-4A95-802E-95CEB77323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8583" y="1412776"/>
              <a:ext cx="1605545" cy="2448272"/>
            </a:xfrm>
            <a:prstGeom prst="rect">
              <a:avLst/>
            </a:prstGeom>
            <a:noFill/>
            <a:extLst>
              <a:ext uri="{909E8E84-426E-40DD-AFC4-6F175D3DCCD1}">
                <a14:hiddenFill xmlns:a14="http://schemas.microsoft.com/office/drawing/2010/main">
                  <a:solidFill>
                    <a:srgbClr val="FFFFFF"/>
                  </a:solidFill>
                </a14:hiddenFill>
              </a:ext>
            </a:extLst>
          </p:spPr>
        </p:pic>
        <p:sp>
          <p:nvSpPr>
            <p:cNvPr id="138" name="Rettangolo 137">
              <a:extLst>
                <a:ext uri="{FF2B5EF4-FFF2-40B4-BE49-F238E27FC236}">
                  <a16:creationId xmlns:a16="http://schemas.microsoft.com/office/drawing/2014/main" id="{0B730ED5-7C41-437F-81FF-49B861AFE24B}"/>
                </a:ext>
              </a:extLst>
            </p:cNvPr>
            <p:cNvSpPr/>
            <p:nvPr/>
          </p:nvSpPr>
          <p:spPr>
            <a:xfrm>
              <a:off x="6882383" y="3854113"/>
              <a:ext cx="1966179" cy="369332"/>
            </a:xfrm>
            <a:prstGeom prst="rect">
              <a:avLst/>
            </a:prstGeom>
          </p:spPr>
          <p:txBody>
            <a:bodyPr wrap="none">
              <a:spAutoFit/>
            </a:bodyPr>
            <a:lstStyle/>
            <a:p>
              <a:r>
                <a:rPr lang="it-IT" dirty="0"/>
                <a:t>Video </a:t>
              </a:r>
              <a:r>
                <a:rPr lang="it-IT" dirty="0" err="1"/>
                <a:t>Oculography</a:t>
              </a:r>
              <a:endParaRPr lang="it-IT"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Solution </a:t>
            </a:r>
            <a:r>
              <a:rPr lang="it-IT" sz="2000" b="1" i="0" dirty="0" err="1">
                <a:solidFill>
                  <a:srgbClr val="003E6D"/>
                </a:solidFill>
                <a:latin typeface="Arial"/>
                <a:cs typeface="Arial"/>
              </a:rPr>
              <a:t>approach</a:t>
            </a:r>
            <a:r>
              <a:rPr lang="it-IT" sz="2000" b="1" i="0" dirty="0">
                <a:solidFill>
                  <a:srgbClr val="003E6D"/>
                </a:solidFill>
                <a:latin typeface="Arial"/>
                <a:cs typeface="Arial"/>
              </a:rPr>
              <a:t> and code flowchart</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767FF4FA-B5D5-450D-8D6B-0B3313213CD2}"/>
              </a:ext>
            </a:extLst>
          </p:cNvPr>
          <p:cNvSpPr/>
          <p:nvPr/>
        </p:nvSpPr>
        <p:spPr>
          <a:xfrm>
            <a:off x="683567" y="1619951"/>
            <a:ext cx="4120997" cy="1477328"/>
          </a:xfrm>
          <a:prstGeom prst="rect">
            <a:avLst/>
          </a:prstGeom>
        </p:spPr>
        <p:txBody>
          <a:bodyPr wrap="square">
            <a:spAutoFit/>
          </a:bodyPr>
          <a:lstStyle/>
          <a:p>
            <a:r>
              <a:rPr lang="it-IT" dirty="0"/>
              <a:t>The </a:t>
            </a:r>
            <a:r>
              <a:rPr lang="it-IT" dirty="0" err="1"/>
              <a:t>main</a:t>
            </a:r>
            <a:r>
              <a:rPr lang="it-IT" dirty="0"/>
              <a:t> </a:t>
            </a:r>
            <a:r>
              <a:rPr lang="it-IT" dirty="0" err="1"/>
              <a:t>while</a:t>
            </a:r>
            <a:r>
              <a:rPr lang="it-IT" dirty="0"/>
              <a:t> loop </a:t>
            </a:r>
            <a:r>
              <a:rPr lang="it-IT" dirty="0" err="1"/>
              <a:t>is</a:t>
            </a:r>
            <a:r>
              <a:rPr lang="it-IT" dirty="0"/>
              <a:t> </a:t>
            </a:r>
            <a:r>
              <a:rPr lang="it-IT" dirty="0" err="1"/>
              <a:t>divided</a:t>
            </a:r>
            <a:r>
              <a:rPr lang="it-IT" dirty="0"/>
              <a:t> </a:t>
            </a:r>
            <a:r>
              <a:rPr lang="it-IT" dirty="0" err="1"/>
              <a:t>into</a:t>
            </a:r>
            <a:r>
              <a:rPr lang="it-IT" dirty="0"/>
              <a:t> </a:t>
            </a:r>
            <a:r>
              <a:rPr lang="it-IT" dirty="0" err="1"/>
              <a:t>three</a:t>
            </a:r>
            <a:r>
              <a:rPr lang="it-IT" dirty="0"/>
              <a:t> </a:t>
            </a:r>
            <a:r>
              <a:rPr lang="it-IT" dirty="0" err="1"/>
              <a:t>principal</a:t>
            </a:r>
            <a:r>
              <a:rPr lang="it-IT" dirty="0"/>
              <a:t> </a:t>
            </a:r>
            <a:r>
              <a:rPr lang="it-IT" dirty="0" err="1"/>
              <a:t>phases</a:t>
            </a:r>
            <a:r>
              <a:rPr lang="it-IT" dirty="0"/>
              <a:t>:</a:t>
            </a:r>
          </a:p>
          <a:p>
            <a:pPr marL="285750" indent="-285750">
              <a:buFontTx/>
              <a:buChar char="-"/>
            </a:pPr>
            <a:r>
              <a:rPr lang="it-IT" dirty="0" err="1"/>
              <a:t>Detection</a:t>
            </a:r>
            <a:r>
              <a:rPr lang="it-IT" dirty="0"/>
              <a:t>;</a:t>
            </a:r>
          </a:p>
          <a:p>
            <a:pPr marL="285750" indent="-285750">
              <a:buFontTx/>
              <a:buChar char="-"/>
            </a:pPr>
            <a:r>
              <a:rPr lang="it-IT" dirty="0"/>
              <a:t>Tracking;</a:t>
            </a:r>
          </a:p>
          <a:p>
            <a:pPr marL="285750" indent="-285750">
              <a:buFontTx/>
              <a:buChar char="-"/>
            </a:pPr>
            <a:r>
              <a:rPr lang="it-IT" dirty="0"/>
              <a:t>Feature </a:t>
            </a:r>
            <a:r>
              <a:rPr lang="it-IT" dirty="0" err="1"/>
              <a:t>collecting</a:t>
            </a:r>
            <a:r>
              <a:rPr lang="it-IT" dirty="0"/>
              <a:t> and </a:t>
            </a:r>
            <a:r>
              <a:rPr lang="it-IT" dirty="0" err="1"/>
              <a:t>prediction</a:t>
            </a:r>
            <a:r>
              <a:rPr lang="it-IT" dirty="0"/>
              <a:t>;</a:t>
            </a:r>
          </a:p>
        </p:txBody>
      </p:sp>
      <p:pic>
        <p:nvPicPr>
          <p:cNvPr id="11" name="Immagine 10">
            <a:extLst>
              <a:ext uri="{FF2B5EF4-FFF2-40B4-BE49-F238E27FC236}">
                <a16:creationId xmlns:a16="http://schemas.microsoft.com/office/drawing/2014/main" id="{5506A94C-243D-40AC-B60F-FCB8002FD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564" y="1584680"/>
            <a:ext cx="3983990" cy="39192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Solution </a:t>
            </a:r>
            <a:r>
              <a:rPr lang="it-IT" sz="2000" b="1" i="0" dirty="0" err="1">
                <a:solidFill>
                  <a:srgbClr val="003E6D"/>
                </a:solidFill>
                <a:latin typeface="Arial"/>
                <a:cs typeface="Arial"/>
              </a:rPr>
              <a:t>approach</a:t>
            </a:r>
            <a:r>
              <a:rPr lang="it-IT" sz="2000" b="1" i="0" dirty="0">
                <a:solidFill>
                  <a:srgbClr val="003E6D"/>
                </a:solidFill>
                <a:latin typeface="Arial"/>
                <a:cs typeface="Arial"/>
              </a:rPr>
              <a:t> - </a:t>
            </a:r>
            <a:r>
              <a:rPr lang="it-IT" sz="2000" b="1" i="0" dirty="0" err="1">
                <a:solidFill>
                  <a:srgbClr val="003E6D"/>
                </a:solidFill>
                <a:latin typeface="Arial"/>
                <a:cs typeface="Arial"/>
              </a:rPr>
              <a:t>Detection</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E69AD708-1A4F-4BC3-8A79-1FEC38B45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383" y="1771233"/>
            <a:ext cx="4602577" cy="3405500"/>
          </a:xfrm>
          <a:prstGeom prst="rect">
            <a:avLst/>
          </a:prstGeom>
        </p:spPr>
      </p:pic>
      <p:sp>
        <p:nvSpPr>
          <p:cNvPr id="2" name="Rettangolo 1">
            <a:extLst>
              <a:ext uri="{FF2B5EF4-FFF2-40B4-BE49-F238E27FC236}">
                <a16:creationId xmlns:a16="http://schemas.microsoft.com/office/drawing/2014/main" id="{4D000509-E755-4507-A01A-EA01EF042958}"/>
              </a:ext>
            </a:extLst>
          </p:cNvPr>
          <p:cNvSpPr/>
          <p:nvPr/>
        </p:nvSpPr>
        <p:spPr>
          <a:xfrm>
            <a:off x="404850" y="1771233"/>
            <a:ext cx="3457915" cy="3416320"/>
          </a:xfrm>
          <a:prstGeom prst="rect">
            <a:avLst/>
          </a:prstGeom>
        </p:spPr>
        <p:txBody>
          <a:bodyPr wrap="square">
            <a:spAutoFit/>
          </a:bodyPr>
          <a:lstStyle/>
          <a:p>
            <a:r>
              <a:rPr lang="en-US" dirty="0">
                <a:solidFill>
                  <a:srgbClr val="333333"/>
                </a:solidFill>
                <a:latin typeface="Calibri" panose="020F0502020204030204" pitchFamily="34" charset="0"/>
                <a:ea typeface="Calibri" panose="020F0502020204030204" pitchFamily="34" charset="0"/>
              </a:rPr>
              <a:t>Once the face box is found, this is exploited to create before regions of interest where to detect, with the same routine above, the left and the right eye, and from the respective regions of interest the eye centers are localized, and after a region of interest where to find the mouth and thus the mouth’s corners; eventually, from the eye centers the eyelids and the eye corners are localized.</a:t>
            </a:r>
            <a:endParaRPr lang="it-IT" dirty="0"/>
          </a:p>
        </p:txBody>
      </p:sp>
    </p:spTree>
    <p:extLst>
      <p:ext uri="{BB962C8B-B14F-4D97-AF65-F5344CB8AC3E}">
        <p14:creationId xmlns:p14="http://schemas.microsoft.com/office/powerpoint/2010/main" val="308472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a:solidFill>
                  <a:srgbClr val="003E6D"/>
                </a:solidFill>
                <a:latin typeface="Arial"/>
                <a:cs typeface="Arial"/>
              </a:rPr>
              <a:t>Solution </a:t>
            </a:r>
            <a:r>
              <a:rPr lang="it-IT" sz="2000" b="1" i="0" dirty="0" err="1">
                <a:solidFill>
                  <a:srgbClr val="003E6D"/>
                </a:solidFill>
                <a:latin typeface="Arial"/>
                <a:cs typeface="Arial"/>
              </a:rPr>
              <a:t>approach</a:t>
            </a:r>
            <a:r>
              <a:rPr lang="it-IT" sz="2000" b="1" i="0" dirty="0">
                <a:solidFill>
                  <a:srgbClr val="003E6D"/>
                </a:solidFill>
                <a:latin typeface="Arial"/>
                <a:cs typeface="Arial"/>
              </a:rPr>
              <a:t> - Tracking</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1667B1CE-BDEB-49A0-ABD6-955E57480E7D}"/>
              </a:ext>
            </a:extLst>
          </p:cNvPr>
          <p:cNvPicPr/>
          <p:nvPr/>
        </p:nvPicPr>
        <p:blipFill>
          <a:blip r:embed="rId3">
            <a:extLst>
              <a:ext uri="{28A0092B-C50C-407E-A947-70E740481C1C}">
                <a14:useLocalDpi xmlns:a14="http://schemas.microsoft.com/office/drawing/2010/main" val="0"/>
              </a:ext>
            </a:extLst>
          </a:blip>
          <a:stretch>
            <a:fillRect/>
          </a:stretch>
        </p:blipFill>
        <p:spPr>
          <a:xfrm>
            <a:off x="4860032" y="1821887"/>
            <a:ext cx="4103906" cy="3440430"/>
          </a:xfrm>
          <a:prstGeom prst="rect">
            <a:avLst/>
          </a:prstGeom>
        </p:spPr>
      </p:pic>
      <p:sp>
        <p:nvSpPr>
          <p:cNvPr id="7" name="Rettangolo 6">
            <a:extLst>
              <a:ext uri="{FF2B5EF4-FFF2-40B4-BE49-F238E27FC236}">
                <a16:creationId xmlns:a16="http://schemas.microsoft.com/office/drawing/2014/main" id="{02CD011C-1480-4397-A981-7856D665BF56}"/>
              </a:ext>
            </a:extLst>
          </p:cNvPr>
          <p:cNvSpPr/>
          <p:nvPr/>
        </p:nvSpPr>
        <p:spPr>
          <a:xfrm>
            <a:off x="71932" y="1161683"/>
            <a:ext cx="4572000" cy="4801314"/>
          </a:xfrm>
          <a:prstGeom prst="rect">
            <a:avLst/>
          </a:prstGeom>
        </p:spPr>
        <p:txBody>
          <a:bodyPr>
            <a:spAutoFit/>
          </a:bodyPr>
          <a:lstStyle/>
          <a:p>
            <a:pPr lvl="0" eaLnBrk="0" fontAlgn="base" hangingPunct="0">
              <a:spcBef>
                <a:spcPct val="0"/>
              </a:spcBef>
              <a:spcAft>
                <a:spcPct val="0"/>
              </a:spcAft>
            </a:pPr>
            <a:r>
              <a:rPr lang="en-US" altLang="it-IT" dirty="0">
                <a:solidFill>
                  <a:srgbClr val="333333"/>
                </a:solidFill>
                <a:latin typeface="Arial" panose="020B0604020202020204" pitchFamily="34" charset="0"/>
                <a:ea typeface="Calibri" panose="020F0502020204030204" pitchFamily="34" charset="0"/>
              </a:rPr>
              <a:t>Once the desired points are detected, the two regions of interest for each eye plus the one for the mouth are used to initialize the </a:t>
            </a:r>
            <a:r>
              <a:rPr lang="en-US" altLang="it-IT" dirty="0" err="1">
                <a:solidFill>
                  <a:srgbClr val="333333"/>
                </a:solidFill>
                <a:latin typeface="Arial" panose="020B0604020202020204" pitchFamily="34" charset="0"/>
                <a:ea typeface="Calibri" panose="020F0502020204030204" pitchFamily="34" charset="0"/>
              </a:rPr>
              <a:t>Kanade</a:t>
            </a:r>
            <a:r>
              <a:rPr lang="en-US" altLang="it-IT" dirty="0">
                <a:solidFill>
                  <a:srgbClr val="333333"/>
                </a:solidFill>
                <a:latin typeface="Arial" panose="020B0604020202020204" pitchFamily="34" charset="0"/>
                <a:ea typeface="Calibri" panose="020F0502020204030204" pitchFamily="34" charset="0"/>
              </a:rPr>
              <a:t>-Lucas-</a:t>
            </a:r>
            <a:r>
              <a:rPr lang="en-US" altLang="it-IT" dirty="0" err="1">
                <a:solidFill>
                  <a:srgbClr val="333333"/>
                </a:solidFill>
                <a:latin typeface="Arial" panose="020B0604020202020204" pitchFamily="34" charset="0"/>
                <a:ea typeface="Calibri" panose="020F0502020204030204" pitchFamily="34" charset="0"/>
              </a:rPr>
              <a:t>Tomasi</a:t>
            </a:r>
            <a:r>
              <a:rPr lang="en-US" altLang="it-IT" dirty="0">
                <a:solidFill>
                  <a:srgbClr val="333333"/>
                </a:solidFill>
                <a:latin typeface="Arial" panose="020B0604020202020204" pitchFamily="34" charset="0"/>
                <a:ea typeface="Calibri" panose="020F0502020204030204" pitchFamily="34" charset="0"/>
              </a:rPr>
              <a:t> (KLT) tracking algorithm, using the detection features by Shi-</a:t>
            </a:r>
            <a:r>
              <a:rPr lang="en-US" altLang="it-IT" dirty="0" err="1">
                <a:solidFill>
                  <a:srgbClr val="333333"/>
                </a:solidFill>
                <a:latin typeface="Arial" panose="020B0604020202020204" pitchFamily="34" charset="0"/>
                <a:ea typeface="Calibri" panose="020F0502020204030204" pitchFamily="34" charset="0"/>
              </a:rPr>
              <a:t>Tomasi</a:t>
            </a:r>
            <a:r>
              <a:rPr lang="en-US" altLang="it-IT" dirty="0">
                <a:solidFill>
                  <a:srgbClr val="333333"/>
                </a:solidFill>
                <a:latin typeface="Arial" panose="020B0604020202020204" pitchFamily="34" charset="0"/>
                <a:ea typeface="Calibri" panose="020F0502020204030204" pitchFamily="34" charset="0"/>
              </a:rPr>
              <a:t>; thus five trackers are used.</a:t>
            </a:r>
            <a:br>
              <a:rPr lang="en-US" altLang="it-IT" dirty="0">
                <a:solidFill>
                  <a:srgbClr val="333333"/>
                </a:solidFill>
                <a:latin typeface="Arial" panose="020B0604020202020204" pitchFamily="34" charset="0"/>
                <a:ea typeface="Calibri" panose="020F0502020204030204" pitchFamily="34" charset="0"/>
              </a:rPr>
            </a:br>
            <a:r>
              <a:rPr lang="en-US" altLang="it-IT" dirty="0">
                <a:solidFill>
                  <a:srgbClr val="333333"/>
                </a:solidFill>
                <a:latin typeface="Arial" panose="020B0604020202020204" pitchFamily="34" charset="0"/>
                <a:ea typeface="Calibri" panose="020F0502020204030204" pitchFamily="34" charset="0"/>
              </a:rPr>
              <a:t>Each tracker is initialized using the entire frame image and as region of interest the ones previously found. As the point tracker algorithm progresses over time, points can be lost due to lighting variation, out of plane rotation, or articulated motion. To solve this problem, the tracker is re-initialized when the visible points are less then the fixed threshold. From the tracked region of interest the desired points of interest are localized</a:t>
            </a:r>
            <a:endParaRPr lang="en-US" altLang="it-IT" sz="2400" dirty="0">
              <a:latin typeface="Arial" panose="020B0604020202020204" pitchFamily="34" charset="0"/>
            </a:endParaRPr>
          </a:p>
        </p:txBody>
      </p:sp>
    </p:spTree>
    <p:extLst>
      <p:ext uri="{BB962C8B-B14F-4D97-AF65-F5344CB8AC3E}">
        <p14:creationId xmlns:p14="http://schemas.microsoft.com/office/powerpoint/2010/main" val="1264506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err="1">
                <a:solidFill>
                  <a:srgbClr val="003E6D"/>
                </a:solidFill>
                <a:latin typeface="Arial"/>
                <a:cs typeface="Arial"/>
              </a:rPr>
              <a:t>Localization</a:t>
            </a:r>
            <a:r>
              <a:rPr lang="it-IT" sz="2000" b="1" i="0" dirty="0">
                <a:solidFill>
                  <a:srgbClr val="003E6D"/>
                </a:solidFill>
                <a:latin typeface="Arial"/>
                <a:cs typeface="Arial"/>
              </a:rPr>
              <a:t> – Eye centers</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o 8">
            <a:extLst>
              <a:ext uri="{FF2B5EF4-FFF2-40B4-BE49-F238E27FC236}">
                <a16:creationId xmlns:a16="http://schemas.microsoft.com/office/drawing/2014/main" id="{82A10501-F316-42B2-B55C-1678126B41B8}"/>
              </a:ext>
            </a:extLst>
          </p:cNvPr>
          <p:cNvGrpSpPr/>
          <p:nvPr/>
        </p:nvGrpSpPr>
        <p:grpSpPr>
          <a:xfrm>
            <a:off x="1169759" y="1105462"/>
            <a:ext cx="6804481" cy="3608744"/>
            <a:chOff x="0" y="0"/>
            <a:chExt cx="6120130" cy="3198674"/>
          </a:xfrm>
        </p:grpSpPr>
        <p:pic>
          <p:nvPicPr>
            <p:cNvPr id="10" name="Immagine 9">
              <a:extLst>
                <a:ext uri="{FF2B5EF4-FFF2-40B4-BE49-F238E27FC236}">
                  <a16:creationId xmlns:a16="http://schemas.microsoft.com/office/drawing/2014/main" id="{F1DDE816-DC8E-492F-B066-948D37F6E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20130" cy="2922905"/>
            </a:xfrm>
            <a:prstGeom prst="rect">
              <a:avLst/>
            </a:prstGeom>
          </p:spPr>
        </p:pic>
        <p:sp>
          <p:nvSpPr>
            <p:cNvPr id="11" name="Casella di testo 11">
              <a:extLst>
                <a:ext uri="{FF2B5EF4-FFF2-40B4-BE49-F238E27FC236}">
                  <a16:creationId xmlns:a16="http://schemas.microsoft.com/office/drawing/2014/main" id="{C5179D30-EA0A-4519-ACA7-0BAE74BB6943}"/>
                </a:ext>
              </a:extLst>
            </p:cNvPr>
            <p:cNvSpPr txBox="1"/>
            <p:nvPr/>
          </p:nvSpPr>
          <p:spPr>
            <a:xfrm>
              <a:off x="0" y="2983230"/>
              <a:ext cx="6120130" cy="21544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endParaRPr lang="it-IT"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Rettangolo 1">
            <a:extLst>
              <a:ext uri="{FF2B5EF4-FFF2-40B4-BE49-F238E27FC236}">
                <a16:creationId xmlns:a16="http://schemas.microsoft.com/office/drawing/2014/main" id="{C869B1C4-219D-4E71-A3A8-8A04224A2ED8}"/>
              </a:ext>
            </a:extLst>
          </p:cNvPr>
          <p:cNvSpPr/>
          <p:nvPr/>
        </p:nvSpPr>
        <p:spPr>
          <a:xfrm>
            <a:off x="767586" y="4424830"/>
            <a:ext cx="7764854" cy="1754326"/>
          </a:xfrm>
          <a:prstGeom prst="rect">
            <a:avLst/>
          </a:prstGeom>
        </p:spPr>
        <p:txBody>
          <a:bodyPr wrap="square">
            <a:spAutoFit/>
          </a:bodyPr>
          <a:lstStyle/>
          <a:p>
            <a:r>
              <a:rPr lang="en-US" dirty="0">
                <a:solidFill>
                  <a:srgbClr val="333333"/>
                </a:solidFill>
                <a:latin typeface="Calibri" panose="020F0502020204030204" pitchFamily="34" charset="0"/>
                <a:ea typeface="Calibri" panose="020F0502020204030204" pitchFamily="34" charset="0"/>
              </a:rPr>
              <a:t>Given the region of interest from the Viola-Jones detection of the eyes, the localization of the eye centers is performed in a few steps. T</a:t>
            </a:r>
            <a:r>
              <a:rPr lang="en-US" dirty="0"/>
              <a:t>he image cropped, correspondent to the region of interest, is converted from RGB to </a:t>
            </a:r>
            <a:r>
              <a:rPr lang="en-US" dirty="0" err="1"/>
              <a:t>YCbCr</a:t>
            </a:r>
            <a:r>
              <a:rPr lang="en-US" dirty="0"/>
              <a:t> color space. </a:t>
            </a:r>
          </a:p>
          <a:p>
            <a:r>
              <a:rPr lang="en-US" dirty="0"/>
              <a:t>Color information and Fast-radial symmetry transform are used to localize the eye centers</a:t>
            </a:r>
            <a:endParaRPr lang="it-IT" dirty="0"/>
          </a:p>
        </p:txBody>
      </p:sp>
    </p:spTree>
    <p:extLst>
      <p:ext uri="{BB962C8B-B14F-4D97-AF65-F5344CB8AC3E}">
        <p14:creationId xmlns:p14="http://schemas.microsoft.com/office/powerpoint/2010/main" val="1970191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err="1">
                <a:solidFill>
                  <a:srgbClr val="003E6D"/>
                </a:solidFill>
                <a:latin typeface="Arial"/>
                <a:cs typeface="Arial"/>
              </a:rPr>
              <a:t>Localization</a:t>
            </a:r>
            <a:r>
              <a:rPr lang="it-IT" sz="2000" b="1" i="0" dirty="0">
                <a:solidFill>
                  <a:srgbClr val="003E6D"/>
                </a:solidFill>
                <a:latin typeface="Arial"/>
                <a:cs typeface="Arial"/>
              </a:rPr>
              <a:t> – </a:t>
            </a:r>
            <a:r>
              <a:rPr lang="it-IT" sz="2000" b="1" i="0" dirty="0" err="1">
                <a:solidFill>
                  <a:srgbClr val="003E6D"/>
                </a:solidFill>
                <a:latin typeface="Arial"/>
                <a:cs typeface="Arial"/>
              </a:rPr>
              <a:t>Eyelids</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D261B75C-FCEB-4A44-B81A-320A65334CBB}"/>
              </a:ext>
            </a:extLst>
          </p:cNvPr>
          <p:cNvPicPr/>
          <p:nvPr/>
        </p:nvPicPr>
        <p:blipFill>
          <a:blip r:embed="rId3">
            <a:extLst>
              <a:ext uri="{28A0092B-C50C-407E-A947-70E740481C1C}">
                <a14:useLocalDpi xmlns:a14="http://schemas.microsoft.com/office/drawing/2010/main" val="0"/>
              </a:ext>
            </a:extLst>
          </a:blip>
          <a:stretch>
            <a:fillRect/>
          </a:stretch>
        </p:blipFill>
        <p:spPr>
          <a:xfrm>
            <a:off x="2195736" y="911225"/>
            <a:ext cx="4487545" cy="2517775"/>
          </a:xfrm>
          <a:prstGeom prst="rect">
            <a:avLst/>
          </a:prstGeom>
        </p:spPr>
      </p:pic>
      <p:sp>
        <p:nvSpPr>
          <p:cNvPr id="3" name="Rettangolo 2">
            <a:extLst>
              <a:ext uri="{FF2B5EF4-FFF2-40B4-BE49-F238E27FC236}">
                <a16:creationId xmlns:a16="http://schemas.microsoft.com/office/drawing/2014/main" id="{22A9BAC2-23F4-4773-800D-EF4C33E74D3E}"/>
              </a:ext>
            </a:extLst>
          </p:cNvPr>
          <p:cNvSpPr/>
          <p:nvPr/>
        </p:nvSpPr>
        <p:spPr>
          <a:xfrm>
            <a:off x="1079536" y="3429000"/>
            <a:ext cx="7128792" cy="2031325"/>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The x-position of the eyelids is regarded the same as those of the corresponding eye centers. Starting from the localized eye center we define a rectangular Region of Interest (ROI) in which the eyelids are searched, using heuristic parameters.</a:t>
            </a:r>
            <a:br>
              <a:rPr lang="en-US" dirty="0">
                <a:latin typeface="Calibri" panose="020F0502020204030204" pitchFamily="34" charset="0"/>
                <a:ea typeface="Calibri" panose="020F0502020204030204" pitchFamily="34" charset="0"/>
              </a:rPr>
            </a:br>
            <a:r>
              <a:rPr lang="en-US" dirty="0">
                <a:latin typeface="Calibri" panose="020F0502020204030204" pitchFamily="34" charset="0"/>
                <a:ea typeface="Calibri" panose="020F0502020204030204" pitchFamily="34" charset="0"/>
              </a:rPr>
              <a:t>Edges are searched in the cropped image using canny filter and the integral projection (</a:t>
            </a:r>
            <a:r>
              <a:rPr lang="en-US" dirty="0"/>
              <a:t>generalized to detect projections on different angles</a:t>
            </a:r>
            <a:r>
              <a:rPr lang="en-US" dirty="0">
                <a:latin typeface="Calibri" panose="020F0502020204030204" pitchFamily="34" charset="0"/>
                <a:ea typeface="Calibri" panose="020F0502020204030204" pitchFamily="34" charset="0"/>
              </a:rPr>
              <a:t>) is used to look for the eyelids.</a:t>
            </a:r>
            <a:endParaRPr lang="it-IT" dirty="0"/>
          </a:p>
        </p:txBody>
      </p:sp>
      <mc:AlternateContent xmlns:mc="http://schemas.openxmlformats.org/markup-compatibility/2006">
        <mc:Choice xmlns:a14="http://schemas.microsoft.com/office/drawing/2010/main" Requires="a14">
          <p:sp>
            <p:nvSpPr>
              <p:cNvPr id="4" name="Rettangolo 3">
                <a:extLst>
                  <a:ext uri="{FF2B5EF4-FFF2-40B4-BE49-F238E27FC236}">
                    <a16:creationId xmlns:a16="http://schemas.microsoft.com/office/drawing/2014/main" id="{4A736DFC-9DAE-4654-AD6D-CD248580F208}"/>
                  </a:ext>
                </a:extLst>
              </p:cNvPr>
              <p:cNvSpPr/>
              <p:nvPr/>
            </p:nvSpPr>
            <p:spPr>
              <a:xfrm>
                <a:off x="1550940" y="5460325"/>
                <a:ext cx="6042119" cy="89646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𝐼𝑃</m:t>
                      </m:r>
                      <m:r>
                        <a:rPr lang="it-IT" b="0" i="0" smtClean="0">
                          <a:latin typeface="Cambria Math" panose="02040503050406030204" pitchFamily="18" charset="0"/>
                        </a:rPr>
                        <m:t>=</m:t>
                      </m:r>
                      <m:r>
                        <a:rPr lang="it-IT" i="0">
                          <a:latin typeface="Cambria Math" panose="02040503050406030204" pitchFamily="18" charset="0"/>
                        </a:rPr>
                        <m:t> </m:t>
                      </m:r>
                      <m:nary>
                        <m:naryPr>
                          <m:limLoc m:val="subSup"/>
                          <m:ctrlPr>
                            <a:rPr lang="it-IT" i="1">
                              <a:latin typeface="Cambria Math" panose="02040503050406030204" pitchFamily="18" charset="0"/>
                            </a:rPr>
                          </m:ctrlPr>
                        </m:naryPr>
                        <m:sub>
                          <m:r>
                            <a:rPr lang="it-IT" i="0">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b>
                        <m:sup>
                          <m:f>
                            <m:fPr>
                              <m:ctrlPr>
                                <a:rPr lang="it-IT" i="1">
                                  <a:latin typeface="Cambria Math" panose="02040503050406030204" pitchFamily="18"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p>
                        <m:e>
                          <m:r>
                            <a:rPr lang="it-IT" i="1">
                              <a:latin typeface="Cambria Math" panose="02040503050406030204" pitchFamily="18" charset="0"/>
                            </a:rPr>
                            <m:t>𝐼</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𝑥</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𝑐𝑜𝑠</m:t>
                              </m:r>
                              <m:r>
                                <a:rPr lang="it-IT" i="1">
                                  <a:latin typeface="Cambria Math" panose="02040503050406030204" pitchFamily="18" charset="0"/>
                                </a:rPr>
                                <m:t>𝜃</m:t>
                              </m:r>
                              <m:r>
                                <a:rPr lang="it-IT" i="0">
                                  <a:latin typeface="Cambria Math" panose="02040503050406030204" pitchFamily="18" charset="0"/>
                                </a:rPr>
                                <m:t>−</m:t>
                              </m:r>
                              <m:r>
                                <a:rPr lang="it-IT" i="1">
                                  <a:latin typeface="Cambria Math" panose="02040503050406030204" pitchFamily="18" charset="0"/>
                                </a:rPr>
                                <m:t>h𝑠𝑖𝑛</m:t>
                              </m:r>
                              <m:r>
                                <a:rPr lang="it-IT" i="1">
                                  <a:latin typeface="Cambria Math" panose="02040503050406030204" pitchFamily="18" charset="0"/>
                                </a:rPr>
                                <m:t>𝜗</m:t>
                              </m:r>
                              <m:r>
                                <a:rPr lang="it-IT" i="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𝑦</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𝑠𝑖𝑛</m:t>
                              </m:r>
                              <m:r>
                                <a:rPr lang="it-IT" i="1">
                                  <a:latin typeface="Cambria Math" panose="02040503050406030204" pitchFamily="18" charset="0"/>
                                </a:rPr>
                                <m:t>𝜗</m:t>
                              </m:r>
                              <m:r>
                                <a:rPr lang="it-IT" i="0">
                                  <a:latin typeface="Cambria Math" panose="02040503050406030204" pitchFamily="18" charset="0"/>
                                </a:rPr>
                                <m:t>+</m:t>
                              </m:r>
                              <m:r>
                                <a:rPr lang="it-IT" i="1">
                                  <a:latin typeface="Cambria Math" panose="02040503050406030204" pitchFamily="18" charset="0"/>
                                </a:rPr>
                                <m:t>h𝑐𝑜𝑠</m:t>
                              </m:r>
                              <m:r>
                                <a:rPr lang="it-IT" i="1">
                                  <a:latin typeface="Cambria Math" panose="02040503050406030204" pitchFamily="18" charset="0"/>
                                </a:rPr>
                                <m:t>𝜗</m:t>
                              </m:r>
                            </m:e>
                          </m:d>
                          <m:r>
                            <a:rPr lang="it-IT" i="0">
                              <a:latin typeface="Cambria Math" panose="02040503050406030204" pitchFamily="18" charset="0"/>
                            </a:rPr>
                            <m:t> </m:t>
                          </m:r>
                          <m:r>
                            <a:rPr lang="it-IT" i="1">
                              <a:latin typeface="Cambria Math" panose="02040503050406030204" pitchFamily="18" charset="0"/>
                            </a:rPr>
                            <m:t>𝑑h</m:t>
                          </m:r>
                        </m:e>
                      </m:nary>
                    </m:oMath>
                  </m:oMathPara>
                </a14:m>
                <a:endParaRPr lang="it-IT" dirty="0"/>
              </a:p>
            </p:txBody>
          </p:sp>
        </mc:Choice>
        <mc:Fallback>
          <p:sp>
            <p:nvSpPr>
              <p:cNvPr id="4" name="Rettangolo 3">
                <a:extLst>
                  <a:ext uri="{FF2B5EF4-FFF2-40B4-BE49-F238E27FC236}">
                    <a16:creationId xmlns:a16="http://schemas.microsoft.com/office/drawing/2014/main" id="{4A736DFC-9DAE-4654-AD6D-CD248580F208}"/>
                  </a:ext>
                </a:extLst>
              </p:cNvPr>
              <p:cNvSpPr>
                <a:spLocks noRot="1" noChangeAspect="1" noMove="1" noResize="1" noEditPoints="1" noAdjustHandles="1" noChangeArrowheads="1" noChangeShapeType="1" noTextEdit="1"/>
              </p:cNvSpPr>
              <p:nvPr/>
            </p:nvSpPr>
            <p:spPr>
              <a:xfrm>
                <a:off x="1550940" y="5460325"/>
                <a:ext cx="6042119" cy="896464"/>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58331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767586" y="234822"/>
            <a:ext cx="5028549" cy="320601"/>
          </a:xfrm>
          <a:prstGeom prst="rect">
            <a:avLst/>
          </a:prstGeom>
        </p:spPr>
        <p:txBody>
          <a:bodyPr vert="horz" wrap="square" lIns="0" tIns="12700" rIns="0" bIns="0" rtlCol="0">
            <a:spAutoFit/>
          </a:bodyPr>
          <a:lstStyle/>
          <a:p>
            <a:pPr marL="12700">
              <a:lnSpc>
                <a:spcPct val="100000"/>
              </a:lnSpc>
              <a:spcBef>
                <a:spcPts val="100"/>
              </a:spcBef>
            </a:pPr>
            <a:r>
              <a:rPr lang="it-IT" sz="2000" b="1" i="0" dirty="0" err="1">
                <a:solidFill>
                  <a:srgbClr val="003E6D"/>
                </a:solidFill>
                <a:latin typeface="Arial"/>
                <a:cs typeface="Arial"/>
              </a:rPr>
              <a:t>Localization</a:t>
            </a:r>
            <a:r>
              <a:rPr lang="it-IT" sz="2000" b="1" i="0" dirty="0">
                <a:solidFill>
                  <a:srgbClr val="003E6D"/>
                </a:solidFill>
                <a:latin typeface="Arial"/>
                <a:cs typeface="Arial"/>
              </a:rPr>
              <a:t> – </a:t>
            </a:r>
            <a:r>
              <a:rPr lang="it-IT" sz="2000" b="1" i="0" dirty="0" err="1">
                <a:solidFill>
                  <a:srgbClr val="003E6D"/>
                </a:solidFill>
                <a:latin typeface="Arial"/>
                <a:cs typeface="Arial"/>
              </a:rPr>
              <a:t>Mouth’s</a:t>
            </a:r>
            <a:r>
              <a:rPr lang="it-IT" sz="2000" b="1" i="0" dirty="0">
                <a:solidFill>
                  <a:srgbClr val="003E6D"/>
                </a:solidFill>
                <a:latin typeface="Arial"/>
                <a:cs typeface="Arial"/>
              </a:rPr>
              <a:t> corners</a:t>
            </a:r>
            <a:endParaRPr sz="2000" dirty="0">
              <a:latin typeface="Arial"/>
              <a:cs typeface="Arial"/>
            </a:endParaRPr>
          </a:p>
        </p:txBody>
      </p:sp>
      <p:sp>
        <p:nvSpPr>
          <p:cNvPr id="13" name="object 13"/>
          <p:cNvSpPr txBox="1">
            <a:spLocks noGrp="1"/>
          </p:cNvSpPr>
          <p:nvPr>
            <p:ph type="ftr" sz="quarter" idx="5"/>
          </p:nvPr>
        </p:nvSpPr>
        <p:spPr>
          <a:xfrm>
            <a:off x="990600" y="6612832"/>
            <a:ext cx="3653332" cy="153888"/>
          </a:xfrm>
          <a:prstGeom prst="rect">
            <a:avLst/>
          </a:prstGeom>
        </p:spPr>
        <p:txBody>
          <a:bodyPr vert="horz" wrap="square" lIns="0" tIns="0" rIns="0" bIns="0" rtlCol="0">
            <a:spAutoFit/>
          </a:bodyPr>
          <a:lstStyle/>
          <a:p>
            <a:pPr marL="12700">
              <a:lnSpc>
                <a:spcPct val="100000"/>
              </a:lnSpc>
            </a:pPr>
            <a:r>
              <a:rPr lang="it-IT" spc="-5" dirty="0"/>
              <a:t>Pasquale Enrico Cortese – Eye tracking and gaze </a:t>
            </a:r>
            <a:r>
              <a:rPr lang="en-US" spc="-5" dirty="0"/>
              <a:t>estimation</a:t>
            </a:r>
          </a:p>
        </p:txBody>
      </p:sp>
      <p:sp>
        <p:nvSpPr>
          <p:cNvPr id="14" name="Rettangolo 13">
            <a:extLst>
              <a:ext uri="{FF2B5EF4-FFF2-40B4-BE49-F238E27FC236}">
                <a16:creationId xmlns:a16="http://schemas.microsoft.com/office/drawing/2014/main" id="{AB90F27C-2D32-4EB5-87CE-A26E2F7E4B31}"/>
              </a:ext>
            </a:extLst>
          </p:cNvPr>
          <p:cNvSpPr/>
          <p:nvPr/>
        </p:nvSpPr>
        <p:spPr>
          <a:xfrm>
            <a:off x="10212" y="6543934"/>
            <a:ext cx="7675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a:extLst>
              <a:ext uri="{FF2B5EF4-FFF2-40B4-BE49-F238E27FC236}">
                <a16:creationId xmlns:a16="http://schemas.microsoft.com/office/drawing/2014/main" id="{7D3F5419-54FE-4A5C-A7B2-070AC3C27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62997"/>
            <a:ext cx="951100" cy="895003"/>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22A9BAC2-23F4-4773-800D-EF4C33E74D3E}"/>
              </a:ext>
            </a:extLst>
          </p:cNvPr>
          <p:cNvSpPr/>
          <p:nvPr/>
        </p:nvSpPr>
        <p:spPr>
          <a:xfrm>
            <a:off x="908394" y="3429000"/>
            <a:ext cx="7128792" cy="1754326"/>
          </a:xfrm>
          <a:prstGeom prst="rect">
            <a:avLst/>
          </a:prstGeom>
        </p:spPr>
        <p:txBody>
          <a:bodyPr wrap="square">
            <a:spAutoFit/>
          </a:bodyPr>
          <a:lstStyle/>
          <a:p>
            <a:r>
              <a:rPr lang="en-US" dirty="0"/>
              <a:t>The region of interest in the face box is set through heuristic parameters. First the Roi is cropped and the chromatism values s is obtained; then the integral projection is used to obtain first in which points s exceeds a fixed threshold and those two points are used to obtain the x coordinates, secondly integral projection is used again in the x-coordinates to obtain the relatives y-coordinates.</a:t>
            </a:r>
            <a:endParaRPr lang="it-IT" dirty="0"/>
          </a:p>
        </p:txBody>
      </p:sp>
      <p:pic>
        <p:nvPicPr>
          <p:cNvPr id="8" name="Immagine 7">
            <a:extLst>
              <a:ext uri="{FF2B5EF4-FFF2-40B4-BE49-F238E27FC236}">
                <a16:creationId xmlns:a16="http://schemas.microsoft.com/office/drawing/2014/main" id="{3440524B-80BE-4303-9D47-46B27FEE2835}"/>
              </a:ext>
            </a:extLst>
          </p:cNvPr>
          <p:cNvPicPr/>
          <p:nvPr/>
        </p:nvPicPr>
        <p:blipFill>
          <a:blip r:embed="rId3">
            <a:extLst>
              <a:ext uri="{28A0092B-C50C-407E-A947-70E740481C1C}">
                <a14:useLocalDpi xmlns:a14="http://schemas.microsoft.com/office/drawing/2010/main" val="0"/>
              </a:ext>
            </a:extLst>
          </a:blip>
          <a:srcRect/>
          <a:stretch/>
        </p:blipFill>
        <p:spPr>
          <a:xfrm>
            <a:off x="728374" y="1164985"/>
            <a:ext cx="7488832" cy="2014492"/>
          </a:xfrm>
          <a:prstGeom prst="rect">
            <a:avLst/>
          </a:prstGeom>
        </p:spPr>
      </p:pic>
      <mc:AlternateContent xmlns:mc="http://schemas.openxmlformats.org/markup-compatibility/2006">
        <mc:Choice xmlns:a14="http://schemas.microsoft.com/office/drawing/2010/main" Requires="a14">
          <p:sp>
            <p:nvSpPr>
              <p:cNvPr id="2" name="Rettangolo 1">
                <a:extLst>
                  <a:ext uri="{FF2B5EF4-FFF2-40B4-BE49-F238E27FC236}">
                    <a16:creationId xmlns:a16="http://schemas.microsoft.com/office/drawing/2014/main" id="{FF7A2369-CF28-47C5-BF59-19B3CDAEC53D}"/>
                  </a:ext>
                </a:extLst>
              </p:cNvPr>
              <p:cNvSpPr/>
              <p:nvPr/>
            </p:nvSpPr>
            <p:spPr>
              <a:xfrm>
                <a:off x="3131840" y="5248314"/>
                <a:ext cx="2737609" cy="7146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𝑠</m:t>
                      </m:r>
                      <m:r>
                        <a:rPr lang="it-IT" i="0">
                          <a:latin typeface="Cambria Math" panose="02040503050406030204" pitchFamily="18" charset="0"/>
                        </a:rPr>
                        <m:t>=2∗</m:t>
                      </m:r>
                      <m:sSup>
                        <m:sSupPr>
                          <m:ctrlPr>
                            <a:rPr lang="it-IT" i="1">
                              <a:latin typeface="Cambria Math" panose="02040503050406030204" pitchFamily="18" charset="0"/>
                            </a:rPr>
                          </m:ctrlPr>
                        </m:sSupPr>
                        <m:e>
                          <m:r>
                            <a:rPr lang="it-IT" i="1">
                              <a:latin typeface="Cambria Math" panose="02040503050406030204" pitchFamily="18" charset="0"/>
                            </a:rPr>
                            <m:t>𝑡𝑎𝑛</m:t>
                          </m:r>
                        </m:e>
                        <m:sup>
                          <m:r>
                            <a:rPr lang="it-IT" i="0">
                              <a:latin typeface="Cambria Math" panose="02040503050406030204" pitchFamily="18" charset="0"/>
                            </a:rPr>
                            <m:t>−1</m:t>
                          </m:r>
                        </m:sup>
                      </m:sSup>
                      <m:f>
                        <m:fPr>
                          <m:type m:val="lin"/>
                          <m:ctrlPr>
                            <a:rPr lang="it-IT" i="1">
                              <a:latin typeface="Cambria Math" panose="02040503050406030204" pitchFamily="18" charset="0"/>
                            </a:rPr>
                          </m:ctrlPr>
                        </m:fPr>
                        <m:num>
                          <m:d>
                            <m:dPr>
                              <m:ctrlPr>
                                <a:rPr lang="it-IT" i="1">
                                  <a:latin typeface="Cambria Math" panose="02040503050406030204" pitchFamily="18" charset="0"/>
                                </a:rPr>
                              </m:ctrlPr>
                            </m:dPr>
                            <m:e>
                              <m:f>
                                <m:fPr>
                                  <m:ctrlPr>
                                    <a:rPr lang="it-IT" i="1">
                                      <a:latin typeface="Cambria Math" panose="02040503050406030204" pitchFamily="18" charset="0"/>
                                    </a:rPr>
                                  </m:ctrlPr>
                                </m:fPr>
                                <m:num>
                                  <m:r>
                                    <a:rPr lang="it-IT" i="1">
                                      <a:latin typeface="Cambria Math" panose="02040503050406030204" pitchFamily="18" charset="0"/>
                                    </a:rPr>
                                    <m:t>𝑅</m:t>
                                  </m:r>
                                  <m:r>
                                    <a:rPr lang="it-IT" b="0" i="0" smtClean="0">
                                      <a:latin typeface="Cambria Math" panose="02040503050406030204" pitchFamily="18" charset="0"/>
                                    </a:rPr>
                                    <m:t>−</m:t>
                                  </m:r>
                                  <m:r>
                                    <a:rPr lang="it-IT" i="1">
                                      <a:latin typeface="Cambria Math" panose="02040503050406030204" pitchFamily="18" charset="0"/>
                                    </a:rPr>
                                    <m:t>𝐺</m:t>
                                  </m:r>
                                </m:num>
                                <m:den>
                                  <m:r>
                                    <a:rPr lang="it-IT" i="1">
                                      <a:latin typeface="Cambria Math" panose="02040503050406030204" pitchFamily="18" charset="0"/>
                                    </a:rPr>
                                    <m:t>𝑅</m:t>
                                  </m:r>
                                </m:den>
                              </m:f>
                            </m:e>
                          </m:d>
                        </m:num>
                        <m:den>
                          <m:r>
                            <a:rPr lang="it-IT" i="1">
                              <a:latin typeface="Cambria Math" panose="02040503050406030204" pitchFamily="18" charset="0"/>
                            </a:rPr>
                            <m:t>𝜋</m:t>
                          </m:r>
                        </m:den>
                      </m:f>
                    </m:oMath>
                  </m:oMathPara>
                </a14:m>
                <a:endParaRPr lang="it-IT" dirty="0"/>
              </a:p>
            </p:txBody>
          </p:sp>
        </mc:Choice>
        <mc:Fallback>
          <p:sp>
            <p:nvSpPr>
              <p:cNvPr id="2" name="Rettangolo 1">
                <a:extLst>
                  <a:ext uri="{FF2B5EF4-FFF2-40B4-BE49-F238E27FC236}">
                    <a16:creationId xmlns:a16="http://schemas.microsoft.com/office/drawing/2014/main" id="{FF7A2369-CF28-47C5-BF59-19B3CDAEC53D}"/>
                  </a:ext>
                </a:extLst>
              </p:cNvPr>
              <p:cNvSpPr>
                <a:spLocks noRot="1" noChangeAspect="1" noMove="1" noResize="1" noEditPoints="1" noAdjustHandles="1" noChangeArrowheads="1" noChangeShapeType="1" noTextEdit="1"/>
              </p:cNvSpPr>
              <p:nvPr/>
            </p:nvSpPr>
            <p:spPr>
              <a:xfrm>
                <a:off x="3131840" y="5248314"/>
                <a:ext cx="2737609" cy="714683"/>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5909733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limi" id="{9F06DEF2-2CC5-4614-B08A-B1F677577CA2}" vid="{079C3B22-D506-4F76-9BD9-0F85812F1A27}"/>
    </a:ext>
  </a:extLst>
</a:theme>
</file>

<file path=docProps/app.xml><?xml version="1.0" encoding="utf-8"?>
<Properties xmlns="http://schemas.openxmlformats.org/officeDocument/2006/extended-properties" xmlns:vt="http://schemas.openxmlformats.org/officeDocument/2006/docPropsVTypes">
  <Template>Polimi</Template>
  <TotalTime>211</TotalTime>
  <Words>1319</Words>
  <Application>Microsoft Office PowerPoint</Application>
  <PresentationFormat>Presentazione su schermo (4:3)</PresentationFormat>
  <Paragraphs>84</Paragraphs>
  <Slides>17</Slides>
  <Notes>0</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Arial</vt:lpstr>
      <vt:lpstr>Calibri</vt:lpstr>
      <vt:lpstr>Cambria Math</vt:lpstr>
      <vt:lpstr>Times New Roman</vt:lpstr>
      <vt:lpstr>Trebuchet MS</vt:lpstr>
      <vt:lpstr>Tema di Office</vt:lpstr>
      <vt:lpstr>Presentazione standard di PowerPoint</vt:lpstr>
      <vt:lpstr>Problem formulation and solution approach</vt:lpstr>
      <vt:lpstr>State of the art</vt:lpstr>
      <vt:lpstr>Solution approach and code flowchart</vt:lpstr>
      <vt:lpstr>Solution approach - Detection</vt:lpstr>
      <vt:lpstr>Solution approach - Tracking</vt:lpstr>
      <vt:lpstr>Localization – Eye centers</vt:lpstr>
      <vt:lpstr>Localization – Eyelids</vt:lpstr>
      <vt:lpstr>Localization – Mouth’s corners</vt:lpstr>
      <vt:lpstr>Gaze estimation – the model</vt:lpstr>
      <vt:lpstr>Gaze estimation – the collected features</vt:lpstr>
      <vt:lpstr>Calibration procedure</vt:lpstr>
      <vt:lpstr>Testing procedure</vt:lpstr>
      <vt:lpstr>Testing procedure</vt:lpstr>
      <vt:lpstr>Discussion</vt:lpstr>
      <vt:lpstr>Future work: improvements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Pasquale Enrico Cortese</dc:creator>
  <cp:lastModifiedBy>Pasquale Enrico Cortese</cp:lastModifiedBy>
  <cp:revision>23</cp:revision>
  <dcterms:created xsi:type="dcterms:W3CDTF">2020-02-11T13:50:39Z</dcterms:created>
  <dcterms:modified xsi:type="dcterms:W3CDTF">2020-02-11T17:22:22Z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2019-03-19T00:00:00Z</vt:filetime>
  </property>
  <property fmtid="{D5CDD505-2E9C-101B-9397-08002B2CF9AE}" pid="3" name="Creator">
    <vt:lpwstr>Microsoft® PowerPoint® 2016</vt:lpwstr>
  </property>
  <property fmtid="{D5CDD505-2E9C-101B-9397-08002B2CF9AE}" pid="4" name="LastSaved">
    <vt:filetime>2020-02-11T00:00:00Z</vt:filetime>
  </property>
</Properties>
</file>